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6" r:id="rId1"/>
  </p:sldMasterIdLst>
  <p:notesMasterIdLst>
    <p:notesMasterId r:id="rId49"/>
  </p:notesMasterIdLst>
  <p:handoutMasterIdLst>
    <p:handoutMasterId r:id="rId50"/>
  </p:handoutMasterIdLst>
  <p:sldIdLst>
    <p:sldId id="256" r:id="rId2"/>
    <p:sldId id="298" r:id="rId3"/>
    <p:sldId id="310" r:id="rId4"/>
    <p:sldId id="260" r:id="rId5"/>
    <p:sldId id="265" r:id="rId6"/>
    <p:sldId id="266" r:id="rId7"/>
    <p:sldId id="299" r:id="rId8"/>
    <p:sldId id="267" r:id="rId9"/>
    <p:sldId id="268" r:id="rId10"/>
    <p:sldId id="271" r:id="rId11"/>
    <p:sldId id="300" r:id="rId12"/>
    <p:sldId id="269" r:id="rId13"/>
    <p:sldId id="270" r:id="rId14"/>
    <p:sldId id="301" r:id="rId15"/>
    <p:sldId id="272" r:id="rId16"/>
    <p:sldId id="273" r:id="rId17"/>
    <p:sldId id="274" r:id="rId18"/>
    <p:sldId id="275" r:id="rId19"/>
    <p:sldId id="276" r:id="rId20"/>
    <p:sldId id="277" r:id="rId21"/>
    <p:sldId id="278" r:id="rId22"/>
    <p:sldId id="279" r:id="rId23"/>
    <p:sldId id="280" r:id="rId24"/>
    <p:sldId id="281" r:id="rId25"/>
    <p:sldId id="302" r:id="rId26"/>
    <p:sldId id="282" r:id="rId27"/>
    <p:sldId id="283" r:id="rId28"/>
    <p:sldId id="284" r:id="rId29"/>
    <p:sldId id="285" r:id="rId30"/>
    <p:sldId id="303" r:id="rId31"/>
    <p:sldId id="286" r:id="rId32"/>
    <p:sldId id="290" r:id="rId33"/>
    <p:sldId id="287" r:id="rId34"/>
    <p:sldId id="304" r:id="rId35"/>
    <p:sldId id="288" r:id="rId36"/>
    <p:sldId id="305" r:id="rId37"/>
    <p:sldId id="289" r:id="rId38"/>
    <p:sldId id="291" r:id="rId39"/>
    <p:sldId id="292" r:id="rId40"/>
    <p:sldId id="293" r:id="rId41"/>
    <p:sldId id="294" r:id="rId42"/>
    <p:sldId id="306" r:id="rId43"/>
    <p:sldId id="296" r:id="rId44"/>
    <p:sldId id="307" r:id="rId45"/>
    <p:sldId id="295" r:id="rId46"/>
    <p:sldId id="308" r:id="rId47"/>
    <p:sldId id="309"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452" autoAdjust="0"/>
  </p:normalViewPr>
  <p:slideViewPr>
    <p:cSldViewPr snapToGrid="0">
      <p:cViewPr varScale="1">
        <p:scale>
          <a:sx n="79" d="100"/>
          <a:sy n="79" d="100"/>
        </p:scale>
        <p:origin x="850" y="62"/>
      </p:cViewPr>
      <p:guideLst/>
    </p:cSldViewPr>
  </p:slideViewPr>
  <p:notesTextViewPr>
    <p:cViewPr>
      <p:scale>
        <a:sx n="1" d="1"/>
        <a:sy n="1" d="1"/>
      </p:scale>
      <p:origin x="0" y="0"/>
    </p:cViewPr>
  </p:notesTextViewPr>
  <p:notesViewPr>
    <p:cSldViewPr snapToGrid="0">
      <p:cViewPr varScale="1">
        <p:scale>
          <a:sx n="63" d="100"/>
          <a:sy n="63" d="100"/>
        </p:scale>
        <p:origin x="235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B1D0D48-8A2A-EED5-3858-890C775907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16268C5B-2AC2-337A-1414-09C7709E462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4A1B46-13AC-4530-9C00-0B9FBFE72BC5}" type="datetimeFigureOut">
              <a:rPr lang="es-ES" smtClean="0"/>
              <a:t>23/09/2024</a:t>
            </a:fld>
            <a:endParaRPr lang="es-ES"/>
          </a:p>
        </p:txBody>
      </p:sp>
      <p:sp>
        <p:nvSpPr>
          <p:cNvPr id="4" name="Marcador de pie de página 3">
            <a:extLst>
              <a:ext uri="{FF2B5EF4-FFF2-40B4-BE49-F238E27FC236}">
                <a16:creationId xmlns:a16="http://schemas.microsoft.com/office/drawing/2014/main" id="{E26C836B-7945-060C-D201-A043BA6DD5B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27BD2BF3-81DF-A1B4-18BF-ECE32B3FA5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A56997-7E9E-4114-A0FB-E16E9D933CD4}" type="slidenum">
              <a:rPr lang="es-ES" smtClean="0"/>
              <a:t>‹Nº›</a:t>
            </a:fld>
            <a:endParaRPr lang="es-ES"/>
          </a:p>
        </p:txBody>
      </p:sp>
    </p:spTree>
    <p:extLst>
      <p:ext uri="{BB962C8B-B14F-4D97-AF65-F5344CB8AC3E}">
        <p14:creationId xmlns:p14="http://schemas.microsoft.com/office/powerpoint/2010/main" val="20443755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59B6D1-08BC-4BC5-AF08-EB28B7CCB2DB}" type="datetimeFigureOut">
              <a:rPr lang="es-ES" smtClean="0"/>
              <a:t>23/09/2024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7EBB85-EAB3-496C-9220-949C42CCE218}" type="slidenum">
              <a:rPr lang="es-ES" smtClean="0"/>
              <a:t>‹Nº›</a:t>
            </a:fld>
            <a:endParaRPr lang="es-ES"/>
          </a:p>
        </p:txBody>
      </p:sp>
    </p:spTree>
    <p:extLst>
      <p:ext uri="{BB962C8B-B14F-4D97-AF65-F5344CB8AC3E}">
        <p14:creationId xmlns:p14="http://schemas.microsoft.com/office/powerpoint/2010/main" val="3184166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307EBB85-EAB3-496C-9220-949C42CCE218}" type="slidenum">
              <a:rPr lang="es-ES" smtClean="0"/>
              <a:t>29</a:t>
            </a:fld>
            <a:endParaRPr lang="es-ES"/>
          </a:p>
        </p:txBody>
      </p:sp>
    </p:spTree>
    <p:extLst>
      <p:ext uri="{BB962C8B-B14F-4D97-AF65-F5344CB8AC3E}">
        <p14:creationId xmlns:p14="http://schemas.microsoft.com/office/powerpoint/2010/main" val="3743375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307EBB85-EAB3-496C-9220-949C42CCE218}" type="slidenum">
              <a:rPr lang="es-ES" smtClean="0"/>
              <a:t>40</a:t>
            </a:fld>
            <a:endParaRPr lang="es-ES"/>
          </a:p>
        </p:txBody>
      </p:sp>
    </p:spTree>
    <p:extLst>
      <p:ext uri="{BB962C8B-B14F-4D97-AF65-F5344CB8AC3E}">
        <p14:creationId xmlns:p14="http://schemas.microsoft.com/office/powerpoint/2010/main" val="21996969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307EBB85-EAB3-496C-9220-949C42CCE218}" type="slidenum">
              <a:rPr lang="es-ES" smtClean="0"/>
              <a:t>47</a:t>
            </a:fld>
            <a:endParaRPr lang="es-ES"/>
          </a:p>
        </p:txBody>
      </p:sp>
    </p:spTree>
    <p:extLst>
      <p:ext uri="{BB962C8B-B14F-4D97-AF65-F5344CB8AC3E}">
        <p14:creationId xmlns:p14="http://schemas.microsoft.com/office/powerpoint/2010/main" val="1441658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chemeClr val="tx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tx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7" name="Date Placeholder 6"/>
          <p:cNvSpPr>
            <a:spLocks noGrp="1"/>
          </p:cNvSpPr>
          <p:nvPr>
            <p:ph type="dt" sz="half" idx="10"/>
          </p:nvPr>
        </p:nvSpPr>
        <p:spPr/>
        <p:txBody>
          <a:bodyPr/>
          <a:lstStyle/>
          <a:p>
            <a:fld id="{8CADAFAC-B8CD-4E05-B397-2B2326CDBA81}" type="datetimeFigureOut">
              <a:rPr lang="es-ES" smtClean="0"/>
              <a:t>23/09/2024</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3345576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CADAFAC-B8CD-4E05-B397-2B2326CDBA81}" type="datetimeFigureOut">
              <a:rPr lang="es-ES" smtClean="0"/>
              <a:t>23/09/2024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26309381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CADAFAC-B8CD-4E05-B397-2B2326CDBA81}" type="datetimeFigureOut">
              <a:rPr lang="es-ES" smtClean="0"/>
              <a:t>23/09/2024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2721585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CADAFAC-B8CD-4E05-B397-2B2326CDBA81}" type="datetimeFigureOut">
              <a:rPr lang="es-ES" smtClean="0"/>
              <a:t>23/09/2024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3751441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tx1"/>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8CADAFAC-B8CD-4E05-B397-2B2326CDBA81}" type="datetimeFigureOut">
              <a:rPr lang="es-ES" smtClean="0"/>
              <a:t>23/09/2024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4174492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8CADAFAC-B8CD-4E05-B397-2B2326CDBA81}" type="datetimeFigureOut">
              <a:rPr lang="es-ES" smtClean="0"/>
              <a:t>23/09/2024</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3405608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8CADAFAC-B8CD-4E05-B397-2B2326CDBA81}" type="datetimeFigureOut">
              <a:rPr lang="es-ES" smtClean="0"/>
              <a:t>23/09/2024</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1771401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8CADAFAC-B8CD-4E05-B397-2B2326CDBA81}" type="datetimeFigureOut">
              <a:rPr lang="es-ES" smtClean="0"/>
              <a:t>23/09/2024</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1487813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ADAFAC-B8CD-4E05-B397-2B2326CDBA81}" type="datetimeFigureOut">
              <a:rPr lang="es-ES" smtClean="0"/>
              <a:t>23/09/2024</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343616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s-ES"/>
              <a:t>Haga clic para modificar los estilos de texto del patrón</a:t>
            </a:r>
          </a:p>
        </p:txBody>
      </p:sp>
      <p:sp>
        <p:nvSpPr>
          <p:cNvPr id="5" name="Date Placeholder 4"/>
          <p:cNvSpPr>
            <a:spLocks noGrp="1"/>
          </p:cNvSpPr>
          <p:nvPr>
            <p:ph type="dt" sz="half" idx="10"/>
          </p:nvPr>
        </p:nvSpPr>
        <p:spPr/>
        <p:txBody>
          <a:bodyPr/>
          <a:lstStyle/>
          <a:p>
            <a:fld id="{8CADAFAC-B8CD-4E05-B397-2B2326CDBA81}" type="datetimeFigureOut">
              <a:rPr lang="es-ES" smtClean="0"/>
              <a:t>23/09/2024</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5BEB4FE-4310-40AC-AB06-420B71A4779E}" type="slidenum">
              <a:rPr lang="es-ES" smtClean="0"/>
              <a:t>‹Nº›</a:t>
            </a:fld>
            <a:endParaRPr lang="es-ES"/>
          </a:p>
        </p:txBody>
      </p:sp>
    </p:spTree>
    <p:extLst>
      <p:ext uri="{BB962C8B-B14F-4D97-AF65-F5344CB8AC3E}">
        <p14:creationId xmlns:p14="http://schemas.microsoft.com/office/powerpoint/2010/main" val="2838150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chemeClr val="tx1"/>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Date Placeholder 8"/>
          <p:cNvSpPr>
            <a:spLocks noGrp="1"/>
          </p:cNvSpPr>
          <p:nvPr>
            <p:ph type="dt" sz="half" idx="10"/>
          </p:nvPr>
        </p:nvSpPr>
        <p:spPr/>
        <p:txBody>
          <a:bodyPr/>
          <a:lstStyle/>
          <a:p>
            <a:fld id="{8CADAFAC-B8CD-4E05-B397-2B2326CDBA81}" type="datetimeFigureOut">
              <a:rPr lang="es-ES" smtClean="0"/>
              <a:t>23/09/2024</a:t>
            </a:fld>
            <a:endParaRPr lang="es-ES"/>
          </a:p>
        </p:txBody>
      </p:sp>
      <p:sp>
        <p:nvSpPr>
          <p:cNvPr id="10" name="Footer Placeholder 9"/>
          <p:cNvSpPr>
            <a:spLocks noGrp="1"/>
          </p:cNvSpPr>
          <p:nvPr>
            <p:ph type="ftr" sz="quarter" idx="11"/>
          </p:nvPr>
        </p:nvSpPr>
        <p:spPr/>
        <p:txBody>
          <a:bodyPr/>
          <a:lstStyle/>
          <a:p>
            <a:endParaRPr lang="es-ES"/>
          </a:p>
        </p:txBody>
      </p:sp>
      <p:sp>
        <p:nvSpPr>
          <p:cNvPr id="11" name="Slide Number Placeholder 10"/>
          <p:cNvSpPr>
            <a:spLocks noGrp="1"/>
          </p:cNvSpPr>
          <p:nvPr>
            <p:ph type="sldNum" sz="quarter" idx="12"/>
          </p:nvPr>
        </p:nvSpPr>
        <p:spPr/>
        <p:txBody>
          <a:bodyPr/>
          <a:lstStyle/>
          <a:p>
            <a:fld id="{55BEB4FE-4310-40AC-AB06-420B71A4779E}" type="slidenum">
              <a:rPr lang="es-ES" smtClean="0"/>
              <a:t>‹Nº›</a:t>
            </a:fld>
            <a:endParaRPr lang="es-ES"/>
          </a:p>
        </p:txBody>
      </p:sp>
    </p:spTree>
    <p:extLst>
      <p:ext uri="{BB962C8B-B14F-4D97-AF65-F5344CB8AC3E}">
        <p14:creationId xmlns:p14="http://schemas.microsoft.com/office/powerpoint/2010/main" val="204029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8CADAFAC-B8CD-4E05-B397-2B2326CDBA81}" type="datetimeFigureOut">
              <a:rPr lang="es-ES" smtClean="0"/>
              <a:t>23/09/2024</a:t>
            </a:fld>
            <a:endParaRPr lang="es-E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s-E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tx1">
                    <a:alpha val="20000"/>
                  </a:schemeClr>
                </a:solidFill>
                <a:latin typeface="+mj-lt"/>
              </a:defRPr>
            </a:lvl1pPr>
          </a:lstStyle>
          <a:p>
            <a:fld id="{55BEB4FE-4310-40AC-AB06-420B71A4779E}" type="slidenum">
              <a:rPr lang="es-ES" smtClean="0"/>
              <a:t>‹Nº›</a:t>
            </a:fld>
            <a:endParaRPr lang="es-ES"/>
          </a:p>
        </p:txBody>
      </p:sp>
    </p:spTree>
    <p:extLst>
      <p:ext uri="{BB962C8B-B14F-4D97-AF65-F5344CB8AC3E}">
        <p14:creationId xmlns:p14="http://schemas.microsoft.com/office/powerpoint/2010/main" val="3523404699"/>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Lst>
  <p:txStyles>
    <p:titleStyle>
      <a:lvl1pPr algn="l" defTabSz="914400" rtl="0" eaLnBrk="1" latinLnBrk="0" hangingPunct="1">
        <a:lnSpc>
          <a:spcPct val="85000"/>
        </a:lnSpc>
        <a:spcBef>
          <a:spcPct val="0"/>
        </a:spcBef>
        <a:buNone/>
        <a:defRPr sz="5400" kern="1200" spc="-12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accent1"/>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75000"/>
              <a:lumOff val="2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65000"/>
              <a:lumOff val="3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lubdellector.edhasa.es/historia/diario-de-cristobal-colon-viernes-12-de-octubre-de-1492/" TargetMode="External"/><Relationship Id="rId2" Type="http://schemas.openxmlformats.org/officeDocument/2006/relationships/image" Target="../media/image11.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image" Target="../media/image37.png"/><Relationship Id="rId1" Type="http://schemas.openxmlformats.org/officeDocument/2006/relationships/slideLayout" Target="../slideLayouts/slideLayout1.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xml"/><Relationship Id="rId4" Type="http://schemas.openxmlformats.org/officeDocument/2006/relationships/image" Target="../media/image46.png"/></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5.png"/><Relationship Id="rId1" Type="http://schemas.openxmlformats.org/officeDocument/2006/relationships/slideLayout" Target="../slideLayouts/slideLayout1.xml"/><Relationship Id="rId4" Type="http://schemas.openxmlformats.org/officeDocument/2006/relationships/image" Target="../media/image48.png"/></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0.png"/><Relationship Id="rId4"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xml"/><Relationship Id="rId4" Type="http://schemas.openxmlformats.org/officeDocument/2006/relationships/image" Target="../media/image55.png"/></Relationships>
</file>

<file path=ppt/slides/_rels/slide3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1.xml"/><Relationship Id="rId4" Type="http://schemas.openxmlformats.org/officeDocument/2006/relationships/image" Target="../media/image58.png"/></Relationships>
</file>

<file path=ppt/slides/_rels/slide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1.xml"/><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eclipse.gsfc.nasa.gov/SEdecade/SEdecade2021.html"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41.xml.rels><?xml version="1.0" encoding="UTF-8" standalone="yes"?>
<Relationships xmlns="http://schemas.openxmlformats.org/package/2006/relationships"><Relationship Id="rId3" Type="http://schemas.openxmlformats.org/officeDocument/2006/relationships/image" Target="../media/image73.png"/><Relationship Id="rId7" Type="http://schemas.openxmlformats.org/officeDocument/2006/relationships/image" Target="../media/image77.png"/><Relationship Id="rId2" Type="http://schemas.openxmlformats.org/officeDocument/2006/relationships/image" Target="../media/image72.png"/><Relationship Id="rId1" Type="http://schemas.openxmlformats.org/officeDocument/2006/relationships/slideLayout" Target="../slideLayouts/slideLayout1.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78.png"/><Relationship Id="rId7" Type="http://schemas.openxmlformats.org/officeDocument/2006/relationships/image" Target="../media/image82.png"/><Relationship Id="rId2" Type="http://schemas.openxmlformats.org/officeDocument/2006/relationships/hyperlink" Target="http://www.eclipsewise.com/" TargetMode="External"/><Relationship Id="rId1" Type="http://schemas.openxmlformats.org/officeDocument/2006/relationships/slideLayout" Target="../slideLayouts/slideLayout1.xml"/><Relationship Id="rId6" Type="http://schemas.openxmlformats.org/officeDocument/2006/relationships/image" Target="../media/image81.png"/><Relationship Id="rId5" Type="http://schemas.openxmlformats.org/officeDocument/2006/relationships/image" Target="../media/image80.png"/><Relationship Id="rId4" Type="http://schemas.openxmlformats.org/officeDocument/2006/relationships/image" Target="../media/image79.png"/></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hyperlink" Target="https://svs.gsfc.nasa.gov/gallery/moonphase" TargetMode="External"/><Relationship Id="rId1" Type="http://schemas.openxmlformats.org/officeDocument/2006/relationships/slideLayout" Target="../slideLayouts/slideLayout1.xml"/><Relationship Id="rId5" Type="http://schemas.openxmlformats.org/officeDocument/2006/relationships/image" Target="../media/image85.png"/><Relationship Id="rId4" Type="http://schemas.openxmlformats.org/officeDocument/2006/relationships/image" Target="../media/image84.png"/></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hyperlink" Target="https://tbfjroar.shinyapps.io/app_moon/"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hyperlink" Target="https://en.wikipedia.org/wiki/Fred_Espenak#cite_note-twanight-3" TargetMode="External"/><Relationship Id="rId13" Type="http://schemas.openxmlformats.org/officeDocument/2006/relationships/hyperlink" Target="https://en.wikipedia.org/wiki/Kitt_Peak_Observatory" TargetMode="External"/><Relationship Id="rId3" Type="http://schemas.openxmlformats.org/officeDocument/2006/relationships/hyperlink" Target="https://en.wikipedia.org/wiki/Emeritus" TargetMode="External"/><Relationship Id="rId7" Type="http://schemas.openxmlformats.org/officeDocument/2006/relationships/hyperlink" Target="https://en.wikipedia.org/wiki/Eclipse" TargetMode="External"/><Relationship Id="rId12" Type="http://schemas.openxmlformats.org/officeDocument/2006/relationships/hyperlink" Target="https://en.wikipedia.org/wiki/University_of_Toledo" TargetMode="External"/><Relationship Id="rId2" Type="http://schemas.openxmlformats.org/officeDocument/2006/relationships/hyperlink" Target="https://en.wikipedia.org/wiki/Fred_Espenak#cite_note-retirement-1" TargetMode="External"/><Relationship Id="rId1" Type="http://schemas.openxmlformats.org/officeDocument/2006/relationships/slideLayout" Target="../slideLayouts/slideLayout1.xml"/><Relationship Id="rId6" Type="http://schemas.openxmlformats.org/officeDocument/2006/relationships/hyperlink" Target="https://en.wikipedia.org/wiki/Goddard_Space_Flight_Center" TargetMode="External"/><Relationship Id="rId11" Type="http://schemas.openxmlformats.org/officeDocument/2006/relationships/hyperlink" Target="https://en.wikipedia.org/wiki/Planetarium" TargetMode="External"/><Relationship Id="rId5" Type="http://schemas.openxmlformats.org/officeDocument/2006/relationships/hyperlink" Target="https://en.wikipedia.org/wiki/Astrophysicist" TargetMode="External"/><Relationship Id="rId15" Type="http://schemas.openxmlformats.org/officeDocument/2006/relationships/image" Target="../media/image6.png"/><Relationship Id="rId10" Type="http://schemas.openxmlformats.org/officeDocument/2006/relationships/hyperlink" Target="https://en.wikipedia.org/wiki/Staten_Island" TargetMode="External"/><Relationship Id="rId4" Type="http://schemas.openxmlformats.org/officeDocument/2006/relationships/hyperlink" Target="https://en.wikipedia.org/wiki/Fred_Espenak#cite_note-emeritus-2" TargetMode="External"/><Relationship Id="rId9" Type="http://schemas.openxmlformats.org/officeDocument/2006/relationships/hyperlink" Target="https://en.wikipedia.org/wiki/Wagner_College" TargetMode="External"/><Relationship Id="rId14" Type="http://schemas.openxmlformats.org/officeDocument/2006/relationships/hyperlink" Target="https://en.wikipedia.org/wiki/Red_dwarf"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answersingenesis.org/es/biblia/el-nacimiento-del-mundo-4004-antes-de-cristo/" TargetMode="External"/><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DCD5426C-A360-603E-1976-BCC6461EF0D7}"/>
              </a:ext>
            </a:extLst>
          </p:cNvPr>
          <p:cNvSpPr>
            <a:spLocks noGrp="1"/>
          </p:cNvSpPr>
          <p:nvPr>
            <p:ph type="subTitle" idx="1"/>
          </p:nvPr>
        </p:nvSpPr>
        <p:spPr>
          <a:xfrm>
            <a:off x="-1" y="4661108"/>
            <a:ext cx="12177021" cy="1410510"/>
          </a:xfrm>
        </p:spPr>
        <p:txBody>
          <a:bodyPr>
            <a:normAutofit/>
          </a:bodyPr>
          <a:lstStyle/>
          <a:p>
            <a:r>
              <a:rPr lang="es-ES" sz="1500" b="1" dirty="0">
                <a:latin typeface="Arial" panose="020B0604020202020204" pitchFamily="34" charset="0"/>
                <a:cs typeface="Arial" panose="020B0604020202020204" pitchFamily="34" charset="0"/>
              </a:rPr>
              <a:t>FRANCISCO J. RODRÍGUEZ ARAGÓN</a:t>
            </a:r>
          </a:p>
          <a:p>
            <a:r>
              <a:rPr lang="es-ES" sz="1500" dirty="0" err="1">
                <a:latin typeface="Arial" panose="020B0604020202020204" pitchFamily="34" charset="0"/>
                <a:cs typeface="Arial" panose="020B0604020202020204" pitchFamily="34" charset="0"/>
              </a:rPr>
              <a:t>Lic</a:t>
            </a:r>
            <a:r>
              <a:rPr lang="es-ES" sz="1500" dirty="0">
                <a:latin typeface="Arial" panose="020B0604020202020204" pitchFamily="34" charset="0"/>
                <a:cs typeface="Arial" panose="020B0604020202020204" pitchFamily="34" charset="0"/>
              </a:rPr>
              <a:t> en Matemática (Univ. Sevilla) </a:t>
            </a:r>
          </a:p>
          <a:p>
            <a:r>
              <a:rPr lang="es-ES" sz="1500" dirty="0">
                <a:latin typeface="Arial" panose="020B0604020202020204" pitchFamily="34" charset="0"/>
                <a:cs typeface="Arial" panose="020B0604020202020204" pitchFamily="34" charset="0"/>
              </a:rPr>
              <a:t>Doctor en Estadística (Univ. Córdoba)</a:t>
            </a:r>
          </a:p>
          <a:p>
            <a:r>
              <a:rPr lang="es-ES" sz="1500" dirty="0">
                <a:latin typeface="Arial" panose="020B0604020202020204" pitchFamily="34" charset="0"/>
                <a:cs typeface="Arial" panose="020B0604020202020204" pitchFamily="34" charset="0"/>
              </a:rPr>
              <a:t>Grupo de Observación Lunar de la AAM								                  29-04-2024</a:t>
            </a:r>
          </a:p>
        </p:txBody>
      </p:sp>
      <p:pic>
        <p:nvPicPr>
          <p:cNvPr id="6" name="Picture 4" descr="primer plano del dedo de un hombre sobre gráficos del mercado de cotizaciones">
            <a:extLst>
              <a:ext uri="{FF2B5EF4-FFF2-40B4-BE49-F238E27FC236}">
                <a16:creationId xmlns:a16="http://schemas.microsoft.com/office/drawing/2014/main" id="{E4D8049B-0B6C-F11D-CD31-E5D5E6B9F3B8}"/>
              </a:ext>
            </a:extLst>
          </p:cNvPr>
          <p:cNvPicPr>
            <a:picLocks noChangeAspect="1"/>
          </p:cNvPicPr>
          <p:nvPr/>
        </p:nvPicPr>
        <p:blipFill rotWithShape="1">
          <a:blip r:embed="rId2"/>
          <a:srcRect t="25613" b="22252"/>
          <a:stretch/>
        </p:blipFill>
        <p:spPr>
          <a:xfrm>
            <a:off x="1" y="10"/>
            <a:ext cx="12192000" cy="4242806"/>
          </a:xfrm>
          <a:prstGeom prst="rect">
            <a:avLst/>
          </a:prstGeom>
        </p:spPr>
      </p:pic>
      <p:sp>
        <p:nvSpPr>
          <p:cNvPr id="10" name="Título 1">
            <a:extLst>
              <a:ext uri="{FF2B5EF4-FFF2-40B4-BE49-F238E27FC236}">
                <a16:creationId xmlns:a16="http://schemas.microsoft.com/office/drawing/2014/main" id="{074D9C74-107D-749E-EC53-E8F8B8D1BA65}"/>
              </a:ext>
            </a:extLst>
          </p:cNvPr>
          <p:cNvSpPr txBox="1">
            <a:spLocks/>
          </p:cNvSpPr>
          <p:nvPr/>
        </p:nvSpPr>
        <p:spPr>
          <a:xfrm>
            <a:off x="0" y="4572"/>
            <a:ext cx="12192000" cy="1317643"/>
          </a:xfrm>
          <a:prstGeom prst="rect">
            <a:avLst/>
          </a:prstGeom>
        </p:spPr>
        <p:txBody>
          <a:bodyPr vert="horz" lIns="91440" tIns="45720" rIns="91440" bIns="45720" rtlCol="0" anchor="b">
            <a:normAutofit/>
          </a:bodyPr>
          <a:lstStyle>
            <a:lvl1pPr algn="l" defTabSz="914400" rtl="0" eaLnBrk="1" latinLnBrk="0" hangingPunct="1">
              <a:lnSpc>
                <a:spcPct val="80000"/>
              </a:lnSpc>
              <a:spcBef>
                <a:spcPct val="0"/>
              </a:spcBef>
              <a:buNone/>
              <a:defRPr sz="8800" kern="1200" spc="-120" baseline="0">
                <a:solidFill>
                  <a:schemeClr val="tx1"/>
                </a:solidFill>
                <a:latin typeface="+mj-lt"/>
                <a:ea typeface="+mj-ea"/>
                <a:cs typeface="+mj-cs"/>
              </a:defRPr>
            </a:lvl1pPr>
          </a:lstStyle>
          <a:p>
            <a:r>
              <a:rPr lang="es-ES" sz="5000" b="1" dirty="0">
                <a:latin typeface="Arial" panose="020B0604020202020204" pitchFamily="34" charset="0"/>
                <a:cs typeface="Arial" panose="020B0604020202020204" pitchFamily="34" charset="0"/>
              </a:rPr>
              <a:t>Funciones para el desarrollo de apps lunares: La librería </a:t>
            </a:r>
            <a:r>
              <a:rPr lang="es-ES" sz="5000" b="1" i="1" dirty="0" err="1">
                <a:latin typeface="Arial" panose="020B0604020202020204" pitchFamily="34" charset="0"/>
                <a:cs typeface="Arial" panose="020B0604020202020204" pitchFamily="34" charset="0"/>
              </a:rPr>
              <a:t>RMoon</a:t>
            </a:r>
            <a:endParaRPr lang="es-ES" sz="5000" b="1" i="1" dirty="0">
              <a:latin typeface="Arial" panose="020B0604020202020204" pitchFamily="34" charset="0"/>
              <a:cs typeface="Arial" panose="020B0604020202020204" pitchFamily="34" charset="0"/>
            </a:endParaRPr>
          </a:p>
        </p:txBody>
      </p:sp>
      <p:sp>
        <p:nvSpPr>
          <p:cNvPr id="13" name="Marcador de número de diapositiva 12">
            <a:extLst>
              <a:ext uri="{FF2B5EF4-FFF2-40B4-BE49-F238E27FC236}">
                <a16:creationId xmlns:a16="http://schemas.microsoft.com/office/drawing/2014/main" id="{3D6B26FA-5143-7737-3E13-34045ECE3B25}"/>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a:t>
            </a:fld>
            <a:endParaRPr lang="es-ES" sz="2000" dirty="0"/>
          </a:p>
        </p:txBody>
      </p:sp>
    </p:spTree>
    <p:extLst>
      <p:ext uri="{BB962C8B-B14F-4D97-AF65-F5344CB8AC3E}">
        <p14:creationId xmlns:p14="http://schemas.microsoft.com/office/powerpoint/2010/main" val="24063488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Algoritmos básicos. Días Julianos y calendarios</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36163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Muestra 02: Hay aplicaciones que no calculan bien el día juliano a asociar a una fecha ¡Cuidado con internet!</a:t>
            </a:r>
          </a:p>
        </p:txBody>
      </p:sp>
      <p:pic>
        <p:nvPicPr>
          <p:cNvPr id="5" name="Imagen 4">
            <a:extLst>
              <a:ext uri="{FF2B5EF4-FFF2-40B4-BE49-F238E27FC236}">
                <a16:creationId xmlns:a16="http://schemas.microsoft.com/office/drawing/2014/main" id="{8549A1BA-103A-7B8C-E6A1-7E630E03D389}"/>
              </a:ext>
            </a:extLst>
          </p:cNvPr>
          <p:cNvPicPr>
            <a:picLocks noChangeAspect="1"/>
          </p:cNvPicPr>
          <p:nvPr/>
        </p:nvPicPr>
        <p:blipFill>
          <a:blip r:embed="rId2"/>
          <a:stretch>
            <a:fillRect/>
          </a:stretch>
        </p:blipFill>
        <p:spPr>
          <a:xfrm>
            <a:off x="276992" y="1321904"/>
            <a:ext cx="5581459" cy="5128591"/>
          </a:xfrm>
          <a:prstGeom prst="rect">
            <a:avLst/>
          </a:prstGeom>
        </p:spPr>
      </p:pic>
      <p:sp>
        <p:nvSpPr>
          <p:cNvPr id="6" name="CuadroTexto 5">
            <a:extLst>
              <a:ext uri="{FF2B5EF4-FFF2-40B4-BE49-F238E27FC236}">
                <a16:creationId xmlns:a16="http://schemas.microsoft.com/office/drawing/2014/main" id="{91EF9889-882A-0E49-50DA-B42A132222A3}"/>
              </a:ext>
            </a:extLst>
          </p:cNvPr>
          <p:cNvSpPr txBox="1"/>
          <p:nvPr/>
        </p:nvSpPr>
        <p:spPr>
          <a:xfrm>
            <a:off x="6096000" y="1321904"/>
            <a:ext cx="5741505" cy="4401205"/>
          </a:xfrm>
          <a:prstGeom prst="rect">
            <a:avLst/>
          </a:prstGeom>
          <a:noFill/>
        </p:spPr>
        <p:txBody>
          <a:bodyPr wrap="square" rtlCol="0">
            <a:spAutoFit/>
          </a:bodyPr>
          <a:lstStyle/>
          <a:p>
            <a:pPr algn="just"/>
            <a:r>
              <a:rPr lang="es-ES" sz="1750" dirty="0">
                <a:solidFill>
                  <a:srgbClr val="FF0000"/>
                </a:solidFill>
                <a:latin typeface="Arial" panose="020B0604020202020204" pitchFamily="34" charset="0"/>
                <a:cs typeface="Arial" panose="020B0604020202020204" pitchFamily="34" charset="0"/>
              </a:rPr>
              <a:t>¿Qué día de la semana llegó Colón a América?</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hlinkClick r:id="rId3"/>
              </a:rPr>
              <a:t>https://clubdellector.edhasa.es/historia/diario-de-cristobal-colon-viernes-12-de-octubre-de-1492/</a:t>
            </a:r>
            <a:r>
              <a:rPr lang="es-ES" sz="1750" dirty="0">
                <a:latin typeface="Arial" panose="020B0604020202020204" pitchFamily="34" charset="0"/>
                <a:cs typeface="Arial" panose="020B0604020202020204" pitchFamily="34" charset="0"/>
              </a:rPr>
              <a:t> </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Y ni tan siquiera los lenguajes como R están libres de pecado. Vamos a ver algunos ejemplos, de lo mal que gestionaría las fechas si nos vamos a tiempos antiguos</a:t>
            </a:r>
          </a:p>
        </p:txBody>
      </p:sp>
      <p:pic>
        <p:nvPicPr>
          <p:cNvPr id="8" name="Imagen 7">
            <a:extLst>
              <a:ext uri="{FF2B5EF4-FFF2-40B4-BE49-F238E27FC236}">
                <a16:creationId xmlns:a16="http://schemas.microsoft.com/office/drawing/2014/main" id="{1A8033C8-C8EE-18FE-E858-C419428E3C5A}"/>
              </a:ext>
            </a:extLst>
          </p:cNvPr>
          <p:cNvPicPr>
            <a:picLocks noChangeAspect="1"/>
          </p:cNvPicPr>
          <p:nvPr/>
        </p:nvPicPr>
        <p:blipFill>
          <a:blip r:embed="rId4"/>
          <a:stretch>
            <a:fillRect/>
          </a:stretch>
        </p:blipFill>
        <p:spPr>
          <a:xfrm>
            <a:off x="6096000" y="2237422"/>
            <a:ext cx="5902888" cy="1872517"/>
          </a:xfrm>
          <a:prstGeom prst="rect">
            <a:avLst/>
          </a:prstGeom>
          <a:ln>
            <a:solidFill>
              <a:srgbClr val="00B0F0"/>
            </a:solidFill>
          </a:ln>
        </p:spPr>
      </p:pic>
      <p:sp>
        <p:nvSpPr>
          <p:cNvPr id="9" name="Marcador de número de diapositiva 12">
            <a:extLst>
              <a:ext uri="{FF2B5EF4-FFF2-40B4-BE49-F238E27FC236}">
                <a16:creationId xmlns:a16="http://schemas.microsoft.com/office/drawing/2014/main" id="{6BA8326E-6432-C6D4-6CFC-DC9FD8D594AD}"/>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10</a:t>
            </a:fld>
            <a:endParaRPr lang="es-ES" sz="2000" dirty="0"/>
          </a:p>
        </p:txBody>
      </p:sp>
    </p:spTree>
    <p:extLst>
      <p:ext uri="{BB962C8B-B14F-4D97-AF65-F5344CB8AC3E}">
        <p14:creationId xmlns:p14="http://schemas.microsoft.com/office/powerpoint/2010/main" val="2490703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t>
            </a:r>
            <a:r>
              <a:rPr lang="es-ES" sz="1750" b="1" dirty="0">
                <a:latin typeface="Arial" panose="020B0604020202020204" pitchFamily="34" charset="0"/>
                <a:cs typeface="Arial" panose="020B0604020202020204" pitchFamily="34" charset="0"/>
              </a:rPr>
              <a:t>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401F70BB-8BBA-C33D-9620-CDF1A8609135}"/>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11</a:t>
            </a:fld>
            <a:endParaRPr lang="es-ES" sz="2000" dirty="0"/>
          </a:p>
        </p:txBody>
      </p:sp>
    </p:spTree>
    <p:extLst>
      <p:ext uri="{BB962C8B-B14F-4D97-AF65-F5344CB8AC3E}">
        <p14:creationId xmlns:p14="http://schemas.microsoft.com/office/powerpoint/2010/main" val="719029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fecha de Semana Santa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2516073"/>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Aún en la actualidad, la Luna tiene mucho que ver en la determinación de la Semana Santa. En este sentido su determinación no es nada fácil porque se define como que  “El domingo de Pascua tiene que caer en o tras la primera </a:t>
            </a:r>
            <a:r>
              <a:rPr lang="es-ES" sz="1750" i="1" dirty="0">
                <a:latin typeface="Arial" panose="020B0604020202020204" pitchFamily="34" charset="0"/>
                <a:cs typeface="Arial" panose="020B0604020202020204" pitchFamily="34" charset="0"/>
              </a:rPr>
              <a:t>luna eclesiástica</a:t>
            </a:r>
            <a:r>
              <a:rPr lang="es-ES" sz="1750" dirty="0">
                <a:latin typeface="Arial" panose="020B0604020202020204" pitchFamily="34" charset="0"/>
                <a:cs typeface="Arial" panose="020B0604020202020204" pitchFamily="34" charset="0"/>
              </a:rPr>
              <a:t> después del 21 de Marzo”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Nótese que no es la </a:t>
            </a:r>
            <a:r>
              <a:rPr lang="es-ES" sz="1750" i="1" dirty="0">
                <a:latin typeface="Arial" panose="020B0604020202020204" pitchFamily="34" charset="0"/>
                <a:cs typeface="Arial" panose="020B0604020202020204" pitchFamily="34" charset="0"/>
              </a:rPr>
              <a:t>Luna llena</a:t>
            </a:r>
            <a:r>
              <a:rPr lang="es-ES" sz="1750" dirty="0">
                <a:latin typeface="Arial" panose="020B0604020202020204" pitchFamily="34" charset="0"/>
                <a:cs typeface="Arial" panose="020B0604020202020204" pitchFamily="34" charset="0"/>
              </a:rPr>
              <a:t> tras el </a:t>
            </a:r>
            <a:r>
              <a:rPr lang="es-ES" sz="1750" i="1" dirty="0">
                <a:latin typeface="Arial" panose="020B0604020202020204" pitchFamily="34" charset="0"/>
                <a:cs typeface="Arial" panose="020B0604020202020204" pitchFamily="34" charset="0"/>
              </a:rPr>
              <a:t>equinoccio </a:t>
            </a:r>
            <a:r>
              <a:rPr lang="es-ES" sz="1750" dirty="0">
                <a:latin typeface="Arial" panose="020B0604020202020204" pitchFamily="34" charset="0"/>
                <a:cs typeface="Arial" panose="020B0604020202020204" pitchFamily="34" charset="0"/>
              </a:rPr>
              <a:t>y se usa el concepto de </a:t>
            </a:r>
            <a:r>
              <a:rPr lang="es-ES" sz="1750" i="1" dirty="0">
                <a:latin typeface="Arial" panose="020B0604020202020204" pitchFamily="34" charset="0"/>
                <a:cs typeface="Arial" panose="020B0604020202020204" pitchFamily="34" charset="0"/>
              </a:rPr>
              <a:t>Luna Llena Eclesiástica</a:t>
            </a:r>
            <a:r>
              <a:rPr lang="es-ES" sz="1750" dirty="0">
                <a:latin typeface="Arial" panose="020B0604020202020204" pitchFamily="34" charset="0"/>
                <a:cs typeface="Arial" panose="020B0604020202020204" pitchFamily="34" charset="0"/>
              </a:rPr>
              <a:t> que da resultados en ocasiones distintos a los de la definición anterior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El primero que dio un algoritmo sencillo tras más varios siglos en vigencia de la anterior definición fue el gran matemático Carl Friedrich Gauss </a:t>
            </a:r>
          </a:p>
        </p:txBody>
      </p:sp>
      <p:pic>
        <p:nvPicPr>
          <p:cNvPr id="5" name="Imagen 4">
            <a:extLst>
              <a:ext uri="{FF2B5EF4-FFF2-40B4-BE49-F238E27FC236}">
                <a16:creationId xmlns:a16="http://schemas.microsoft.com/office/drawing/2014/main" id="{B94B36CC-8DB3-60D5-2AFB-B1483FCE6ACA}"/>
              </a:ext>
            </a:extLst>
          </p:cNvPr>
          <p:cNvPicPr>
            <a:picLocks noChangeAspect="1"/>
          </p:cNvPicPr>
          <p:nvPr/>
        </p:nvPicPr>
        <p:blipFill>
          <a:blip r:embed="rId2"/>
          <a:stretch>
            <a:fillRect/>
          </a:stretch>
        </p:blipFill>
        <p:spPr>
          <a:xfrm>
            <a:off x="118353" y="3495621"/>
            <a:ext cx="4566314" cy="3015812"/>
          </a:xfrm>
          <a:prstGeom prst="rect">
            <a:avLst/>
          </a:prstGeom>
          <a:ln>
            <a:solidFill>
              <a:srgbClr val="00B0F0"/>
            </a:solidFill>
          </a:ln>
        </p:spPr>
      </p:pic>
      <p:pic>
        <p:nvPicPr>
          <p:cNvPr id="9" name="Imagen 8">
            <a:extLst>
              <a:ext uri="{FF2B5EF4-FFF2-40B4-BE49-F238E27FC236}">
                <a16:creationId xmlns:a16="http://schemas.microsoft.com/office/drawing/2014/main" id="{078D53DE-D7C9-450E-CDFC-67ED7989817B}"/>
              </a:ext>
            </a:extLst>
          </p:cNvPr>
          <p:cNvPicPr>
            <a:picLocks noChangeAspect="1"/>
          </p:cNvPicPr>
          <p:nvPr/>
        </p:nvPicPr>
        <p:blipFill>
          <a:blip r:embed="rId3"/>
          <a:stretch>
            <a:fillRect/>
          </a:stretch>
        </p:blipFill>
        <p:spPr>
          <a:xfrm>
            <a:off x="5048858" y="3495621"/>
            <a:ext cx="6196316" cy="2270142"/>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EF0B4156-3962-07A4-9A7C-812800CC4626}"/>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12</a:t>
            </a:fld>
            <a:endParaRPr lang="es-ES" sz="2000" dirty="0"/>
          </a:p>
        </p:txBody>
      </p:sp>
    </p:spTree>
    <p:extLst>
      <p:ext uri="{BB962C8B-B14F-4D97-AF65-F5344CB8AC3E}">
        <p14:creationId xmlns:p14="http://schemas.microsoft.com/office/powerpoint/2010/main" val="2406694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fecha de Semana Santa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900246"/>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La línea desarrollada por </a:t>
            </a:r>
            <a:r>
              <a:rPr lang="es-ES" sz="1750" i="1" dirty="0">
                <a:latin typeface="Arial" panose="020B0604020202020204" pitchFamily="34" charset="0"/>
                <a:cs typeface="Arial" panose="020B0604020202020204" pitchFamily="34" charset="0"/>
              </a:rPr>
              <a:t>Gauss </a:t>
            </a:r>
            <a:r>
              <a:rPr lang="es-ES" sz="1750" dirty="0">
                <a:latin typeface="Arial" panose="020B0604020202020204" pitchFamily="34" charset="0"/>
                <a:cs typeface="Arial" panose="020B0604020202020204" pitchFamily="34" charset="0"/>
              </a:rPr>
              <a:t>fue mejorada y varios algoritmos surgieron. La línea que se sigue aquí para calcular la fecha es una bastante reciente de los años 40 y que no sigue las indicaciones de Jean </a:t>
            </a:r>
            <a:r>
              <a:rPr lang="es-ES" sz="1750" dirty="0" err="1">
                <a:latin typeface="Arial" panose="020B0604020202020204" pitchFamily="34" charset="0"/>
                <a:cs typeface="Arial" panose="020B0604020202020204" pitchFamily="34" charset="0"/>
              </a:rPr>
              <a:t>Meeus</a:t>
            </a:r>
            <a:r>
              <a:rPr lang="es-ES" sz="1750" dirty="0">
                <a:latin typeface="Arial" panose="020B0604020202020204" pitchFamily="34" charset="0"/>
                <a:cs typeface="Arial" panose="020B0604020202020204" pitchFamily="34" charset="0"/>
              </a:rPr>
              <a:t> sino otras que son recomendadas por </a:t>
            </a:r>
            <a:r>
              <a:rPr lang="es-ES" sz="1750" dirty="0" err="1">
                <a:latin typeface="Arial" panose="020B0604020202020204" pitchFamily="34" charset="0"/>
                <a:cs typeface="Arial" panose="020B0604020202020204" pitchFamily="34" charset="0"/>
              </a:rPr>
              <a:t>Espenak</a:t>
            </a:r>
            <a:r>
              <a:rPr lang="es-ES" sz="1750" dirty="0">
                <a:latin typeface="Arial" panose="020B0604020202020204" pitchFamily="34" charset="0"/>
                <a:cs typeface="Arial" panose="020B0604020202020204" pitchFamily="34" charset="0"/>
              </a:rPr>
              <a:t> y que parecen ser bastante precisas</a:t>
            </a:r>
          </a:p>
        </p:txBody>
      </p:sp>
      <p:pic>
        <p:nvPicPr>
          <p:cNvPr id="6" name="Imagen 5">
            <a:extLst>
              <a:ext uri="{FF2B5EF4-FFF2-40B4-BE49-F238E27FC236}">
                <a16:creationId xmlns:a16="http://schemas.microsoft.com/office/drawing/2014/main" id="{37E5338A-C8AD-E486-89AC-13EB5E719936}"/>
              </a:ext>
            </a:extLst>
          </p:cNvPr>
          <p:cNvPicPr>
            <a:picLocks noChangeAspect="1"/>
          </p:cNvPicPr>
          <p:nvPr/>
        </p:nvPicPr>
        <p:blipFill>
          <a:blip r:embed="rId2"/>
          <a:stretch>
            <a:fillRect/>
          </a:stretch>
        </p:blipFill>
        <p:spPr>
          <a:xfrm>
            <a:off x="118353" y="2190819"/>
            <a:ext cx="6460584" cy="2086380"/>
          </a:xfrm>
          <a:prstGeom prst="rect">
            <a:avLst/>
          </a:prstGeom>
          <a:ln>
            <a:solidFill>
              <a:srgbClr val="00B0F0"/>
            </a:solidFill>
          </a:ln>
        </p:spPr>
      </p:pic>
      <p:sp>
        <p:nvSpPr>
          <p:cNvPr id="7" name="CuadroTexto 6">
            <a:extLst>
              <a:ext uri="{FF2B5EF4-FFF2-40B4-BE49-F238E27FC236}">
                <a16:creationId xmlns:a16="http://schemas.microsoft.com/office/drawing/2014/main" id="{0F11BE56-1DAE-89F3-BBD1-8C828CBBE694}"/>
              </a:ext>
            </a:extLst>
          </p:cNvPr>
          <p:cNvSpPr txBox="1"/>
          <p:nvPr/>
        </p:nvSpPr>
        <p:spPr>
          <a:xfrm>
            <a:off x="115111" y="4870327"/>
            <a:ext cx="11955294" cy="1169551"/>
          </a:xfrm>
          <a:prstGeom prst="rect">
            <a:avLst/>
          </a:prstGeom>
          <a:noFill/>
        </p:spPr>
        <p:txBody>
          <a:bodyPr wrap="square" rtlCol="0">
            <a:spAutoFit/>
          </a:bodyPr>
          <a:lstStyle/>
          <a:p>
            <a:pPr algn="just"/>
            <a:r>
              <a:rPr lang="es-ES" sz="1750" i="1" dirty="0">
                <a:latin typeface="Arial" panose="020B0604020202020204" pitchFamily="34" charset="0"/>
                <a:cs typeface="Arial" panose="020B0604020202020204" pitchFamily="34" charset="0"/>
              </a:rPr>
              <a:t>Gauss</a:t>
            </a:r>
            <a:r>
              <a:rPr lang="es-ES" sz="1750" dirty="0">
                <a:latin typeface="Arial" panose="020B0604020202020204" pitchFamily="34" charset="0"/>
                <a:cs typeface="Arial" panose="020B0604020202020204" pitchFamily="34" charset="0"/>
              </a:rPr>
              <a:t> era entre otras cosas un polifacético matemático que brilló especialmente en </a:t>
            </a:r>
            <a:r>
              <a:rPr lang="es-ES" sz="1750" i="1" dirty="0">
                <a:latin typeface="Arial" panose="020B0604020202020204" pitchFamily="34" charset="0"/>
                <a:cs typeface="Arial" panose="020B0604020202020204" pitchFamily="34" charset="0"/>
              </a:rPr>
              <a:t>Teoría de Números</a:t>
            </a:r>
            <a:r>
              <a:rPr lang="es-ES" sz="1750" dirty="0">
                <a:latin typeface="Arial" panose="020B0604020202020204" pitchFamily="34" charset="0"/>
                <a:cs typeface="Arial" panose="020B0604020202020204" pitchFamily="34" charset="0"/>
              </a:rPr>
              <a:t>, el tema de la determinación de la Semana Santa le valió sin duda para poner en valor las operaciones modulares que él había inventado para que le ayudasen en sus demostraciones, en este sentido, determinó el año para la Semana Santa del año 4.763 d. C. indicando que iba a ser un 7 de Abril, ¡Ahí queda eso!</a:t>
            </a:r>
            <a:endParaRPr lang="es-ES" sz="1750" i="1" dirty="0">
              <a:latin typeface="Arial" panose="020B0604020202020204" pitchFamily="34" charset="0"/>
              <a:cs typeface="Arial" panose="020B0604020202020204" pitchFamily="34" charset="0"/>
            </a:endParaRPr>
          </a:p>
        </p:txBody>
      </p:sp>
      <p:sp>
        <p:nvSpPr>
          <p:cNvPr id="8" name="Marcador de número de diapositiva 12">
            <a:extLst>
              <a:ext uri="{FF2B5EF4-FFF2-40B4-BE49-F238E27FC236}">
                <a16:creationId xmlns:a16="http://schemas.microsoft.com/office/drawing/2014/main" id="{ABC93683-9755-E51C-0774-082796687CC0}"/>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13</a:t>
            </a:fld>
            <a:endParaRPr lang="es-ES" sz="2000" dirty="0"/>
          </a:p>
        </p:txBody>
      </p:sp>
    </p:spTree>
    <p:extLst>
      <p:ext uri="{BB962C8B-B14F-4D97-AF65-F5344CB8AC3E}">
        <p14:creationId xmlns:p14="http://schemas.microsoft.com/office/powerpoint/2010/main" val="1838213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t>
            </a:r>
            <a:r>
              <a:rPr lang="es-ES" sz="1750" b="1" dirty="0">
                <a:latin typeface="Arial" panose="020B0604020202020204" pitchFamily="34" charset="0"/>
                <a:cs typeface="Arial" panose="020B0604020202020204" pitchFamily="34" charset="0"/>
              </a:rPr>
              <a:t>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CD2A5253-70B1-3B12-796F-90487A6ABEA9}"/>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14</a:t>
            </a:fld>
            <a:endParaRPr lang="es-ES" sz="2000" dirty="0"/>
          </a:p>
        </p:txBody>
      </p:sp>
    </p:spTree>
    <p:extLst>
      <p:ext uri="{BB962C8B-B14F-4D97-AF65-F5344CB8AC3E}">
        <p14:creationId xmlns:p14="http://schemas.microsoft.com/office/powerpoint/2010/main" val="13185241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209118"/>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El algoritmo que se detalla aquí es uno de los que resulta complejos de implementar. Se dan aquí unas ideas para que se sepa: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 Cómo se le puede hacer funcionar</a:t>
            </a:r>
          </a:p>
          <a:p>
            <a:pPr algn="just"/>
            <a:r>
              <a:rPr lang="es-ES" sz="1750" dirty="0">
                <a:latin typeface="Arial" panose="020B0604020202020204" pitchFamily="34" charset="0"/>
                <a:cs typeface="Arial" panose="020B0604020202020204" pitchFamily="34" charset="0"/>
              </a:rPr>
              <a:t>	- Qué tiene en cuenta el algoritmo</a:t>
            </a:r>
          </a:p>
          <a:p>
            <a:pPr algn="just"/>
            <a:r>
              <a:rPr lang="es-ES" sz="1750" dirty="0">
                <a:latin typeface="Arial" panose="020B0604020202020204" pitchFamily="34" charset="0"/>
                <a:cs typeface="Arial" panose="020B0604020202020204" pitchFamily="34" charset="0"/>
              </a:rPr>
              <a:t>	- Cómo se han introducido cada uno de los elementos en el algoritmo</a:t>
            </a:r>
          </a:p>
          <a:p>
            <a:pPr algn="just"/>
            <a:r>
              <a:rPr lang="es-ES" sz="1750" dirty="0">
                <a:latin typeface="Arial" panose="020B0604020202020204" pitchFamily="34" charset="0"/>
                <a:cs typeface="Arial" panose="020B0604020202020204" pitchFamily="34" charset="0"/>
              </a:rPr>
              <a:t>	- Flexibilidad y algunas mejoras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Se irá por partes en las funciones a presentar, paso a paso y se espera que en un futuro quede incluso aún más claro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Lo interesante de este algoritmo es que partes de él, se usan en otros posteriores.</a:t>
            </a:r>
          </a:p>
          <a:p>
            <a:pPr algn="just"/>
            <a:endParaRPr lang="es-ES" sz="1750" dirty="0">
              <a:latin typeface="Arial" panose="020B0604020202020204" pitchFamily="34" charset="0"/>
              <a:cs typeface="Arial" panose="020B0604020202020204" pitchFamily="34" charset="0"/>
            </a:endParaRPr>
          </a:p>
          <a:p>
            <a:pPr algn="just"/>
            <a:endParaRPr lang="es-ES" sz="1750" b="1"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Idea:</a:t>
            </a:r>
            <a:r>
              <a:rPr lang="es-ES" sz="1750" dirty="0">
                <a:latin typeface="Arial" panose="020B0604020202020204" pitchFamily="34" charset="0"/>
                <a:cs typeface="Arial" panose="020B0604020202020204" pitchFamily="34" charset="0"/>
              </a:rPr>
              <a:t> Dada una fecha a nivel de </a:t>
            </a:r>
            <a:r>
              <a:rPr lang="es-ES" sz="1750" dirty="0" err="1">
                <a:latin typeface="Arial" panose="020B0604020202020204" pitchFamily="34" charset="0"/>
                <a:cs typeface="Arial" panose="020B0604020202020204" pitchFamily="34" charset="0"/>
              </a:rPr>
              <a:t>yyyy</a:t>
            </a:r>
            <a:r>
              <a:rPr lang="es-ES" sz="1750" dirty="0">
                <a:latin typeface="Arial" panose="020B0604020202020204" pitchFamily="34" charset="0"/>
                <a:cs typeface="Arial" panose="020B0604020202020204" pitchFamily="34" charset="0"/>
              </a:rPr>
              <a:t>-mm-</a:t>
            </a:r>
            <a:r>
              <a:rPr lang="es-ES" sz="1750" dirty="0" err="1">
                <a:latin typeface="Arial" panose="020B0604020202020204" pitchFamily="34" charset="0"/>
                <a:cs typeface="Arial" panose="020B0604020202020204" pitchFamily="34" charset="0"/>
              </a:rPr>
              <a:t>dd</a:t>
            </a:r>
            <a:r>
              <a:rPr lang="es-ES" sz="1750" dirty="0">
                <a:latin typeface="Arial" panose="020B0604020202020204" pitchFamily="34" charset="0"/>
                <a:cs typeface="Arial" panose="020B0604020202020204" pitchFamily="34" charset="0"/>
              </a:rPr>
              <a:t> </a:t>
            </a:r>
            <a:r>
              <a:rPr lang="es-ES" sz="1750" dirty="0" err="1">
                <a:latin typeface="Arial" panose="020B0604020202020204" pitchFamily="34" charset="0"/>
                <a:cs typeface="Arial" panose="020B0604020202020204" pitchFamily="34" charset="0"/>
              </a:rPr>
              <a:t>hh:mm</a:t>
            </a:r>
            <a:r>
              <a:rPr lang="es-ES" sz="1750" dirty="0">
                <a:latin typeface="Arial" panose="020B0604020202020204" pitchFamily="34" charset="0"/>
                <a:cs typeface="Arial" panose="020B0604020202020204" pitchFamily="34" charset="0"/>
              </a:rPr>
              <a:t> determinar la posición de la Luna en el cielo</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Resultado:</a:t>
            </a:r>
            <a:r>
              <a:rPr lang="es-ES" sz="1750" dirty="0">
                <a:latin typeface="Arial" panose="020B0604020202020204" pitchFamily="34" charset="0"/>
                <a:cs typeface="Arial" panose="020B0604020202020204" pitchFamily="34" charset="0"/>
              </a:rPr>
              <a:t> </a:t>
            </a:r>
            <a:r>
              <a:rPr lang="es-ES" sz="1750" dirty="0" err="1">
                <a:latin typeface="Arial" panose="020B0604020202020204" pitchFamily="34" charset="0"/>
                <a:cs typeface="Arial" panose="020B0604020202020204" pitchFamily="34" charset="0"/>
              </a:rPr>
              <a:t>Ascención</a:t>
            </a:r>
            <a:r>
              <a:rPr lang="es-ES" sz="1750" dirty="0">
                <a:latin typeface="Arial" panose="020B0604020202020204" pitchFamily="34" charset="0"/>
                <a:cs typeface="Arial" panose="020B0604020202020204" pitchFamily="34" charset="0"/>
              </a:rPr>
              <a:t> recta – declinación e incluso la distancia entre los centros Tierra – Luna</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Validez:</a:t>
            </a:r>
            <a:r>
              <a:rPr lang="es-ES" sz="1750" dirty="0">
                <a:latin typeface="Arial" panose="020B0604020202020204" pitchFamily="34" charset="0"/>
                <a:cs typeface="Arial" panose="020B0604020202020204" pitchFamily="34" charset="0"/>
              </a:rPr>
              <a:t> Aproximaciones razonables hasta 2100</a:t>
            </a:r>
          </a:p>
        </p:txBody>
      </p:sp>
      <p:sp>
        <p:nvSpPr>
          <p:cNvPr id="6" name="Marcador de número de diapositiva 12">
            <a:extLst>
              <a:ext uri="{FF2B5EF4-FFF2-40B4-BE49-F238E27FC236}">
                <a16:creationId xmlns:a16="http://schemas.microsoft.com/office/drawing/2014/main" id="{949FBAB8-AEAD-B869-28C6-2ED1E61A4BEA}"/>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15</a:t>
            </a:fld>
            <a:endParaRPr lang="es-ES" sz="2000" dirty="0"/>
          </a:p>
        </p:txBody>
      </p:sp>
    </p:spTree>
    <p:extLst>
      <p:ext uri="{BB962C8B-B14F-4D97-AF65-F5344CB8AC3E}">
        <p14:creationId xmlns:p14="http://schemas.microsoft.com/office/powerpoint/2010/main" val="4183001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4401205"/>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uso (1): del libro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Se van viendo algunos de los elementos anteriores hasta llegar a la solución:</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p:txBody>
      </p:sp>
      <p:pic>
        <p:nvPicPr>
          <p:cNvPr id="5" name="Imagen 4">
            <a:extLst>
              <a:ext uri="{FF2B5EF4-FFF2-40B4-BE49-F238E27FC236}">
                <a16:creationId xmlns:a16="http://schemas.microsoft.com/office/drawing/2014/main" id="{A53851AF-223E-63F3-2D3E-E562EA052422}"/>
              </a:ext>
            </a:extLst>
          </p:cNvPr>
          <p:cNvPicPr>
            <a:picLocks noChangeAspect="1"/>
          </p:cNvPicPr>
          <p:nvPr/>
        </p:nvPicPr>
        <p:blipFill>
          <a:blip r:embed="rId2"/>
          <a:stretch>
            <a:fillRect/>
          </a:stretch>
        </p:blipFill>
        <p:spPr>
          <a:xfrm>
            <a:off x="118355" y="1419876"/>
            <a:ext cx="5732327" cy="2189009"/>
          </a:xfrm>
          <a:prstGeom prst="rect">
            <a:avLst/>
          </a:prstGeom>
          <a:ln>
            <a:solidFill>
              <a:srgbClr val="00B0F0"/>
            </a:solidFill>
          </a:ln>
        </p:spPr>
      </p:pic>
      <p:pic>
        <p:nvPicPr>
          <p:cNvPr id="7" name="Imagen 6">
            <a:extLst>
              <a:ext uri="{FF2B5EF4-FFF2-40B4-BE49-F238E27FC236}">
                <a16:creationId xmlns:a16="http://schemas.microsoft.com/office/drawing/2014/main" id="{9362ECC7-5B6C-B330-8E75-773D8ACCF5CA}"/>
              </a:ext>
            </a:extLst>
          </p:cNvPr>
          <p:cNvPicPr>
            <a:picLocks noChangeAspect="1"/>
          </p:cNvPicPr>
          <p:nvPr/>
        </p:nvPicPr>
        <p:blipFill>
          <a:blip r:embed="rId3"/>
          <a:stretch>
            <a:fillRect/>
          </a:stretch>
        </p:blipFill>
        <p:spPr>
          <a:xfrm>
            <a:off x="3229836" y="4756570"/>
            <a:ext cx="5732327" cy="1952831"/>
          </a:xfrm>
          <a:prstGeom prst="rect">
            <a:avLst/>
          </a:prstGeom>
          <a:ln>
            <a:solidFill>
              <a:srgbClr val="00B0F0"/>
            </a:solidFill>
          </a:ln>
        </p:spPr>
      </p:pic>
      <p:pic>
        <p:nvPicPr>
          <p:cNvPr id="9" name="Imagen 8">
            <a:extLst>
              <a:ext uri="{FF2B5EF4-FFF2-40B4-BE49-F238E27FC236}">
                <a16:creationId xmlns:a16="http://schemas.microsoft.com/office/drawing/2014/main" id="{08A43131-9385-45DA-A9C1-31BAAFEBCEE5}"/>
              </a:ext>
            </a:extLst>
          </p:cNvPr>
          <p:cNvPicPr>
            <a:picLocks noChangeAspect="1"/>
          </p:cNvPicPr>
          <p:nvPr/>
        </p:nvPicPr>
        <p:blipFill>
          <a:blip r:embed="rId4"/>
          <a:stretch>
            <a:fillRect/>
          </a:stretch>
        </p:blipFill>
        <p:spPr>
          <a:xfrm>
            <a:off x="5999431" y="1419876"/>
            <a:ext cx="6074214" cy="1413978"/>
          </a:xfrm>
          <a:prstGeom prst="rect">
            <a:avLst/>
          </a:prstGeom>
          <a:ln>
            <a:solidFill>
              <a:srgbClr val="00B0F0"/>
            </a:solidFill>
          </a:ln>
        </p:spPr>
      </p:pic>
      <p:sp>
        <p:nvSpPr>
          <p:cNvPr id="8" name="Marcador de número de diapositiva 12">
            <a:extLst>
              <a:ext uri="{FF2B5EF4-FFF2-40B4-BE49-F238E27FC236}">
                <a16:creationId xmlns:a16="http://schemas.microsoft.com/office/drawing/2014/main" id="{738FE258-6C07-99CA-5B14-EEB9626DA787}"/>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16</a:t>
            </a:fld>
            <a:endParaRPr lang="es-ES" sz="2000" dirty="0"/>
          </a:p>
        </p:txBody>
      </p:sp>
    </p:spTree>
    <p:extLst>
      <p:ext uri="{BB962C8B-B14F-4D97-AF65-F5344CB8AC3E}">
        <p14:creationId xmlns:p14="http://schemas.microsoft.com/office/powerpoint/2010/main" val="11245099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4939814"/>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uso (1): del libro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marL="342900" indent="-342900" algn="just">
              <a:buAutoNum type="alphaLcParenR"/>
            </a:pPr>
            <a:r>
              <a:rPr lang="es-ES" sz="1750" dirty="0">
                <a:latin typeface="Arial" panose="020B0604020202020204" pitchFamily="34" charset="0"/>
                <a:cs typeface="Arial" panose="020B0604020202020204" pitchFamily="34" charset="0"/>
              </a:rPr>
              <a:t>Se comienza calculando el día Juliano de la fecha requerida y se requiere al menos 9 cifras decimales, con menos, se tendría desviaciones importantes</a:t>
            </a: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marL="342900" indent="-342900" algn="just">
              <a:buAutoNum type="alphaLcParenR"/>
            </a:pP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Realmente sólo interesa el último valor que es el de T que coincide totalmente con el resultado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p:txBody>
      </p:sp>
      <p:pic>
        <p:nvPicPr>
          <p:cNvPr id="9" name="Imagen 8">
            <a:extLst>
              <a:ext uri="{FF2B5EF4-FFF2-40B4-BE49-F238E27FC236}">
                <a16:creationId xmlns:a16="http://schemas.microsoft.com/office/drawing/2014/main" id="{3B0482C8-FCCD-A3FC-294F-F411D2E5F266}"/>
              </a:ext>
            </a:extLst>
          </p:cNvPr>
          <p:cNvPicPr>
            <a:picLocks noChangeAspect="1"/>
          </p:cNvPicPr>
          <p:nvPr/>
        </p:nvPicPr>
        <p:blipFill>
          <a:blip r:embed="rId2"/>
          <a:stretch>
            <a:fillRect/>
          </a:stretch>
        </p:blipFill>
        <p:spPr>
          <a:xfrm>
            <a:off x="4338765" y="1997413"/>
            <a:ext cx="3514469" cy="3177702"/>
          </a:xfrm>
          <a:prstGeom prst="rect">
            <a:avLst/>
          </a:prstGeom>
        </p:spPr>
      </p:pic>
      <p:sp>
        <p:nvSpPr>
          <p:cNvPr id="6" name="Marcador de número de diapositiva 12">
            <a:extLst>
              <a:ext uri="{FF2B5EF4-FFF2-40B4-BE49-F238E27FC236}">
                <a16:creationId xmlns:a16="http://schemas.microsoft.com/office/drawing/2014/main" id="{42E29AEE-51A7-DD24-1FBF-08ACED74065B}"/>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17</a:t>
            </a:fld>
            <a:endParaRPr lang="es-ES" sz="2000" dirty="0"/>
          </a:p>
        </p:txBody>
      </p:sp>
    </p:spTree>
    <p:extLst>
      <p:ext uri="{BB962C8B-B14F-4D97-AF65-F5344CB8AC3E}">
        <p14:creationId xmlns:p14="http://schemas.microsoft.com/office/powerpoint/2010/main" val="3866884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1169551"/>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uso (1): del libro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marL="342900" indent="-342900" algn="just">
              <a:buAutoNum type="alphaLcParenR" startAt="2"/>
            </a:pPr>
            <a:r>
              <a:rPr lang="es-ES" sz="1750" dirty="0">
                <a:latin typeface="Arial" panose="020B0604020202020204" pitchFamily="34" charset="0"/>
                <a:cs typeface="Arial" panose="020B0604020202020204" pitchFamily="34" charset="0"/>
              </a:rPr>
              <a:t>Se estiman los argumentos básicos (ángulos) de los términos periódicos L’, D, M, M’, F elementos básicos relacionados con la Luna, en una futura versión, este paso intermedio estará internalizado</a:t>
            </a:r>
          </a:p>
        </p:txBody>
      </p:sp>
      <p:pic>
        <p:nvPicPr>
          <p:cNvPr id="8" name="Imagen 7">
            <a:extLst>
              <a:ext uri="{FF2B5EF4-FFF2-40B4-BE49-F238E27FC236}">
                <a16:creationId xmlns:a16="http://schemas.microsoft.com/office/drawing/2014/main" id="{905D8857-60C6-FFD9-8A55-F1A18A0F0B8D}"/>
              </a:ext>
            </a:extLst>
          </p:cNvPr>
          <p:cNvPicPr>
            <a:picLocks noChangeAspect="1"/>
          </p:cNvPicPr>
          <p:nvPr/>
        </p:nvPicPr>
        <p:blipFill>
          <a:blip r:embed="rId2"/>
          <a:stretch>
            <a:fillRect/>
          </a:stretch>
        </p:blipFill>
        <p:spPr>
          <a:xfrm>
            <a:off x="572412" y="2168839"/>
            <a:ext cx="3308923" cy="4451201"/>
          </a:xfrm>
          <a:prstGeom prst="rect">
            <a:avLst/>
          </a:prstGeom>
          <a:ln>
            <a:solidFill>
              <a:srgbClr val="00B0F0"/>
            </a:solidFill>
          </a:ln>
        </p:spPr>
      </p:pic>
      <p:sp>
        <p:nvSpPr>
          <p:cNvPr id="9" name="CuadroTexto 8">
            <a:extLst>
              <a:ext uri="{FF2B5EF4-FFF2-40B4-BE49-F238E27FC236}">
                <a16:creationId xmlns:a16="http://schemas.microsoft.com/office/drawing/2014/main" id="{D85F6289-962A-87AA-BA06-FEE78C3C078C}"/>
              </a:ext>
            </a:extLst>
          </p:cNvPr>
          <p:cNvSpPr txBox="1"/>
          <p:nvPr/>
        </p:nvSpPr>
        <p:spPr>
          <a:xfrm>
            <a:off x="4319082" y="2168839"/>
            <a:ext cx="7577846" cy="4247317"/>
          </a:xfrm>
          <a:prstGeom prst="rect">
            <a:avLst/>
          </a:prstGeom>
          <a:noFill/>
        </p:spPr>
        <p:txBody>
          <a:bodyPr wrap="square" rtlCol="0">
            <a:spAutoFit/>
          </a:bodyPr>
          <a:lstStyle/>
          <a:p>
            <a:r>
              <a:rPr lang="es-ES" dirty="0"/>
              <a:t>Los 5 primeros términos junto con el noveno denominado E (corrección por excentricidad) tiene su formulación propia y se denominan:</a:t>
            </a:r>
          </a:p>
          <a:p>
            <a:endParaRPr lang="es-ES" dirty="0"/>
          </a:p>
          <a:p>
            <a:r>
              <a:rPr lang="es-ES" dirty="0"/>
              <a:t>	- Longitud media lunar</a:t>
            </a:r>
          </a:p>
          <a:p>
            <a:r>
              <a:rPr lang="es-ES" dirty="0"/>
              <a:t>	- Elongación media lunar</a:t>
            </a:r>
          </a:p>
          <a:p>
            <a:r>
              <a:rPr lang="es-ES" dirty="0"/>
              <a:t>	- Anomalía media solar</a:t>
            </a:r>
          </a:p>
          <a:p>
            <a:r>
              <a:rPr lang="es-ES" dirty="0"/>
              <a:t>	- Anomalía media lunar</a:t>
            </a:r>
          </a:p>
          <a:p>
            <a:r>
              <a:rPr lang="es-ES" dirty="0"/>
              <a:t>	- Distancia media desde el nodo ascendente</a:t>
            </a:r>
          </a:p>
          <a:p>
            <a:endParaRPr lang="es-ES" dirty="0"/>
          </a:p>
          <a:p>
            <a:pPr algn="just"/>
            <a:r>
              <a:rPr lang="es-ES" dirty="0"/>
              <a:t>Hay 3 términos adicionales los que van del 6 a 8 que no tienen un nombre específico y que van a tratar de recoger influencias planetarias, se tienen muy en cuenta entre otros elementos: el achatamiento terrestre (término L’), Venus (término 6 A1) y Júpiter (término 7 A2)</a:t>
            </a:r>
          </a:p>
          <a:p>
            <a:endParaRPr lang="es-ES" dirty="0"/>
          </a:p>
          <a:p>
            <a:r>
              <a:rPr lang="es-ES" dirty="0"/>
              <a:t>En este caso estoy dando 3 decimales más que en </a:t>
            </a:r>
            <a:r>
              <a:rPr lang="es-ES" dirty="0" err="1"/>
              <a:t>Meeus</a:t>
            </a:r>
            <a:endParaRPr lang="es-ES" dirty="0"/>
          </a:p>
        </p:txBody>
      </p:sp>
      <p:sp>
        <p:nvSpPr>
          <p:cNvPr id="6" name="Marcador de número de diapositiva 12">
            <a:extLst>
              <a:ext uri="{FF2B5EF4-FFF2-40B4-BE49-F238E27FC236}">
                <a16:creationId xmlns:a16="http://schemas.microsoft.com/office/drawing/2014/main" id="{262CBE61-37D5-144B-CC64-88E10DDBE53E}"/>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18</a:t>
            </a:fld>
            <a:endParaRPr lang="es-ES" sz="2000" dirty="0"/>
          </a:p>
        </p:txBody>
      </p:sp>
    </p:spTree>
    <p:extLst>
      <p:ext uri="{BB962C8B-B14F-4D97-AF65-F5344CB8AC3E}">
        <p14:creationId xmlns:p14="http://schemas.microsoft.com/office/powerpoint/2010/main" val="35814876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1169551"/>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uso (1): del libro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marL="342900" indent="-342900" algn="just">
              <a:buAutoNum type="alphaLcParenR" startAt="2"/>
            </a:pPr>
            <a:r>
              <a:rPr lang="es-ES" sz="1750" dirty="0">
                <a:latin typeface="Arial" panose="020B0604020202020204" pitchFamily="34" charset="0"/>
                <a:cs typeface="Arial" panose="020B0604020202020204" pitchFamily="34" charset="0"/>
              </a:rPr>
              <a:t>Se estiman los argumentos básicos (ángulos) de los términos periódicos L’, D, M, M’, F elementos básicos relacionados con la Luna, en una futura versión, este paso intermedio estará internalizado</a:t>
            </a:r>
          </a:p>
        </p:txBody>
      </p:sp>
      <p:sp>
        <p:nvSpPr>
          <p:cNvPr id="9" name="CuadroTexto 8">
            <a:extLst>
              <a:ext uri="{FF2B5EF4-FFF2-40B4-BE49-F238E27FC236}">
                <a16:creationId xmlns:a16="http://schemas.microsoft.com/office/drawing/2014/main" id="{D85F6289-962A-87AA-BA06-FEE78C3C078C}"/>
              </a:ext>
            </a:extLst>
          </p:cNvPr>
          <p:cNvSpPr txBox="1"/>
          <p:nvPr/>
        </p:nvSpPr>
        <p:spPr>
          <a:xfrm>
            <a:off x="535022" y="2412030"/>
            <a:ext cx="11199778" cy="2585323"/>
          </a:xfrm>
          <a:prstGeom prst="rect">
            <a:avLst/>
          </a:prstGeom>
          <a:noFill/>
        </p:spPr>
        <p:txBody>
          <a:bodyPr wrap="square" rtlCol="0">
            <a:spAutoFit/>
          </a:bodyPr>
          <a:lstStyle/>
          <a:p>
            <a:r>
              <a:rPr lang="es-ES" dirty="0"/>
              <a:t>Implementación de la fórmula de los argumentos: el caso de L’</a:t>
            </a:r>
          </a:p>
          <a:p>
            <a:endParaRPr lang="es-ES" dirty="0"/>
          </a:p>
          <a:p>
            <a:endParaRPr lang="es-ES" dirty="0"/>
          </a:p>
          <a:p>
            <a:endParaRPr lang="es-ES" dirty="0"/>
          </a:p>
          <a:p>
            <a:endParaRPr lang="es-ES" dirty="0"/>
          </a:p>
          <a:p>
            <a:endParaRPr lang="es-ES" dirty="0"/>
          </a:p>
          <a:p>
            <a:endParaRPr lang="es-ES" dirty="0"/>
          </a:p>
          <a:p>
            <a:r>
              <a:rPr lang="es-ES" dirty="0"/>
              <a:t>El programa admite vectores de modo que, si se introducen listas de vectores, el resultado será también lista de vectores, esto permitiría trazar trayectorias lunares</a:t>
            </a:r>
          </a:p>
        </p:txBody>
      </p:sp>
      <p:pic>
        <p:nvPicPr>
          <p:cNvPr id="5" name="Imagen 4">
            <a:extLst>
              <a:ext uri="{FF2B5EF4-FFF2-40B4-BE49-F238E27FC236}">
                <a16:creationId xmlns:a16="http://schemas.microsoft.com/office/drawing/2014/main" id="{7A042C5F-0FC1-B9DA-825D-5C4A91797373}"/>
              </a:ext>
            </a:extLst>
          </p:cNvPr>
          <p:cNvPicPr>
            <a:picLocks noChangeAspect="1"/>
          </p:cNvPicPr>
          <p:nvPr/>
        </p:nvPicPr>
        <p:blipFill>
          <a:blip r:embed="rId2"/>
          <a:stretch>
            <a:fillRect/>
          </a:stretch>
        </p:blipFill>
        <p:spPr>
          <a:xfrm>
            <a:off x="118353" y="3164023"/>
            <a:ext cx="5705678" cy="656000"/>
          </a:xfrm>
          <a:prstGeom prst="rect">
            <a:avLst/>
          </a:prstGeom>
          <a:ln>
            <a:solidFill>
              <a:srgbClr val="00B0F0"/>
            </a:solidFill>
          </a:ln>
        </p:spPr>
      </p:pic>
      <p:pic>
        <p:nvPicPr>
          <p:cNvPr id="7" name="Imagen 6">
            <a:extLst>
              <a:ext uri="{FF2B5EF4-FFF2-40B4-BE49-F238E27FC236}">
                <a16:creationId xmlns:a16="http://schemas.microsoft.com/office/drawing/2014/main" id="{96553A8A-8B29-F559-E9B3-0589C3601E9F}"/>
              </a:ext>
            </a:extLst>
          </p:cNvPr>
          <p:cNvPicPr>
            <a:picLocks noChangeAspect="1"/>
          </p:cNvPicPr>
          <p:nvPr/>
        </p:nvPicPr>
        <p:blipFill>
          <a:blip r:embed="rId3"/>
          <a:stretch>
            <a:fillRect/>
          </a:stretch>
        </p:blipFill>
        <p:spPr>
          <a:xfrm>
            <a:off x="7286625" y="2939573"/>
            <a:ext cx="4448175" cy="1104900"/>
          </a:xfrm>
          <a:prstGeom prst="rect">
            <a:avLst/>
          </a:prstGeom>
        </p:spPr>
      </p:pic>
      <p:sp>
        <p:nvSpPr>
          <p:cNvPr id="10" name="Flecha: a la derecha 9">
            <a:extLst>
              <a:ext uri="{FF2B5EF4-FFF2-40B4-BE49-F238E27FC236}">
                <a16:creationId xmlns:a16="http://schemas.microsoft.com/office/drawing/2014/main" id="{F758B2A2-0790-A3E3-5FCC-43449D5594FC}"/>
              </a:ext>
            </a:extLst>
          </p:cNvPr>
          <p:cNvSpPr/>
          <p:nvPr/>
        </p:nvSpPr>
        <p:spPr>
          <a:xfrm>
            <a:off x="6219724" y="3164023"/>
            <a:ext cx="904672" cy="65600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Marcador de número de diapositiva 12">
            <a:extLst>
              <a:ext uri="{FF2B5EF4-FFF2-40B4-BE49-F238E27FC236}">
                <a16:creationId xmlns:a16="http://schemas.microsoft.com/office/drawing/2014/main" id="{CFC3B1DD-83FD-1146-C601-A02D134AC9FD}"/>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19</a:t>
            </a:fld>
            <a:endParaRPr lang="es-ES" sz="2000" dirty="0"/>
          </a:p>
        </p:txBody>
      </p:sp>
    </p:spTree>
    <p:extLst>
      <p:ext uri="{BB962C8B-B14F-4D97-AF65-F5344CB8AC3E}">
        <p14:creationId xmlns:p14="http://schemas.microsoft.com/office/powerpoint/2010/main" val="1827691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a:t>
            </a:r>
            <a:r>
              <a:rPr lang="es-ES" sz="1750" b="1" dirty="0">
                <a:latin typeface="Arial" panose="020B0604020202020204" pitchFamily="34" charset="0"/>
                <a:cs typeface="Arial" panose="020B0604020202020204" pitchFamily="34" charset="0"/>
              </a:rPr>
              <a:t>INTRODUCCIÓN</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D97A6F68-133A-B043-F96C-BC3AC2EB8C22}"/>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a:t>
            </a:fld>
            <a:endParaRPr lang="es-ES" sz="2000" dirty="0"/>
          </a:p>
        </p:txBody>
      </p:sp>
    </p:spTree>
    <p:extLst>
      <p:ext uri="{BB962C8B-B14F-4D97-AF65-F5344CB8AC3E}">
        <p14:creationId xmlns:p14="http://schemas.microsoft.com/office/powerpoint/2010/main" val="9901232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1169551"/>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uso (1): del libro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c)  Estimación de la </a:t>
            </a:r>
            <a:r>
              <a:rPr lang="es-ES" sz="1750" i="1" dirty="0">
                <a:latin typeface="Arial" panose="020B0604020202020204" pitchFamily="34" charset="0"/>
                <a:cs typeface="Arial" panose="020B0604020202020204" pitchFamily="34" charset="0"/>
              </a:rPr>
              <a:t>longitud aparente lunar </a:t>
            </a:r>
            <a:r>
              <a:rPr lang="es-ES" sz="1750" dirty="0">
                <a:latin typeface="Arial" panose="020B0604020202020204" pitchFamily="34" charset="0"/>
                <a:cs typeface="Arial" panose="020B0604020202020204" pitchFamily="34" charset="0"/>
              </a:rPr>
              <a:t>y la </a:t>
            </a:r>
            <a:r>
              <a:rPr lang="es-ES" sz="1750" i="1" dirty="0">
                <a:latin typeface="Arial" panose="020B0604020202020204" pitchFamily="34" charset="0"/>
                <a:cs typeface="Arial" panose="020B0604020202020204" pitchFamily="34" charset="0"/>
              </a:rPr>
              <a:t>distancia</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id="{D85F6289-962A-87AA-BA06-FEE78C3C078C}"/>
              </a:ext>
            </a:extLst>
          </p:cNvPr>
          <p:cNvSpPr txBox="1"/>
          <p:nvPr/>
        </p:nvSpPr>
        <p:spPr>
          <a:xfrm>
            <a:off x="535021" y="2015858"/>
            <a:ext cx="11322995" cy="923330"/>
          </a:xfrm>
          <a:prstGeom prst="rect">
            <a:avLst/>
          </a:prstGeom>
          <a:noFill/>
        </p:spPr>
        <p:txBody>
          <a:bodyPr wrap="square" rtlCol="0">
            <a:spAutoFit/>
          </a:bodyPr>
          <a:lstStyle/>
          <a:p>
            <a:pPr algn="just"/>
            <a:r>
              <a:rPr lang="es-ES" dirty="0"/>
              <a:t>Implementación de los términos periódicos: Las perturbaciones originan ciclos regidos por funciones senoidales y cosenos, esto obliga a considerar sumas muy largas de senos y cosenos donde se hacen uso de los parámetros anteriores acorde a las siguientes tablas:</a:t>
            </a:r>
          </a:p>
        </p:txBody>
      </p:sp>
      <p:pic>
        <p:nvPicPr>
          <p:cNvPr id="6" name="Imagen 5">
            <a:extLst>
              <a:ext uri="{FF2B5EF4-FFF2-40B4-BE49-F238E27FC236}">
                <a16:creationId xmlns:a16="http://schemas.microsoft.com/office/drawing/2014/main" id="{E6D17AE2-0345-2526-0F11-8B696E35D28A}"/>
              </a:ext>
            </a:extLst>
          </p:cNvPr>
          <p:cNvPicPr>
            <a:picLocks noChangeAspect="1"/>
          </p:cNvPicPr>
          <p:nvPr/>
        </p:nvPicPr>
        <p:blipFill>
          <a:blip r:embed="rId2"/>
          <a:stretch>
            <a:fillRect/>
          </a:stretch>
        </p:blipFill>
        <p:spPr>
          <a:xfrm>
            <a:off x="535022" y="3289175"/>
            <a:ext cx="5422513" cy="2868431"/>
          </a:xfrm>
          <a:prstGeom prst="rect">
            <a:avLst/>
          </a:prstGeom>
          <a:ln>
            <a:solidFill>
              <a:srgbClr val="00B0F0"/>
            </a:solidFill>
          </a:ln>
        </p:spPr>
      </p:pic>
      <p:sp>
        <p:nvSpPr>
          <p:cNvPr id="8" name="CuadroTexto 7">
            <a:extLst>
              <a:ext uri="{FF2B5EF4-FFF2-40B4-BE49-F238E27FC236}">
                <a16:creationId xmlns:a16="http://schemas.microsoft.com/office/drawing/2014/main" id="{210359A6-FE68-65CB-5576-124BC5DC04F4}"/>
              </a:ext>
            </a:extLst>
          </p:cNvPr>
          <p:cNvSpPr txBox="1"/>
          <p:nvPr/>
        </p:nvSpPr>
        <p:spPr>
          <a:xfrm>
            <a:off x="6096000" y="3236648"/>
            <a:ext cx="5762016" cy="646331"/>
          </a:xfrm>
          <a:prstGeom prst="rect">
            <a:avLst/>
          </a:prstGeom>
          <a:noFill/>
        </p:spPr>
        <p:txBody>
          <a:bodyPr wrap="square" rtlCol="0">
            <a:spAutoFit/>
          </a:bodyPr>
          <a:lstStyle/>
          <a:p>
            <a:pPr algn="just"/>
            <a:r>
              <a:rPr lang="es-ES" dirty="0"/>
              <a:t>Se buscó por internet, ficheros con los argumentos y fueron encontrados e incorporados a la librería </a:t>
            </a:r>
            <a:r>
              <a:rPr lang="es-ES" i="1" dirty="0" err="1"/>
              <a:t>RMoon</a:t>
            </a:r>
            <a:endParaRPr lang="es-ES" i="1" dirty="0"/>
          </a:p>
        </p:txBody>
      </p:sp>
      <p:pic>
        <p:nvPicPr>
          <p:cNvPr id="12" name="Imagen 11">
            <a:extLst>
              <a:ext uri="{FF2B5EF4-FFF2-40B4-BE49-F238E27FC236}">
                <a16:creationId xmlns:a16="http://schemas.microsoft.com/office/drawing/2014/main" id="{2C5B67A1-FAFB-1C72-681F-9ACDE40F818A}"/>
              </a:ext>
            </a:extLst>
          </p:cNvPr>
          <p:cNvPicPr>
            <a:picLocks noChangeAspect="1"/>
          </p:cNvPicPr>
          <p:nvPr/>
        </p:nvPicPr>
        <p:blipFill>
          <a:blip r:embed="rId3"/>
          <a:stretch>
            <a:fillRect/>
          </a:stretch>
        </p:blipFill>
        <p:spPr>
          <a:xfrm>
            <a:off x="6196518" y="3845951"/>
            <a:ext cx="3533404" cy="2311655"/>
          </a:xfrm>
          <a:prstGeom prst="rect">
            <a:avLst/>
          </a:prstGeom>
        </p:spPr>
      </p:pic>
      <p:grpSp>
        <p:nvGrpSpPr>
          <p:cNvPr id="21" name="Grupo 20">
            <a:extLst>
              <a:ext uri="{FF2B5EF4-FFF2-40B4-BE49-F238E27FC236}">
                <a16:creationId xmlns:a16="http://schemas.microsoft.com/office/drawing/2014/main" id="{DA721EE1-F440-9706-7E36-699AD2DC01AC}"/>
              </a:ext>
            </a:extLst>
          </p:cNvPr>
          <p:cNvGrpSpPr/>
          <p:nvPr/>
        </p:nvGrpSpPr>
        <p:grpSpPr>
          <a:xfrm>
            <a:off x="6196518" y="948705"/>
            <a:ext cx="4816754" cy="812731"/>
            <a:chOff x="6196518" y="948705"/>
            <a:chExt cx="4816754" cy="812731"/>
          </a:xfrm>
        </p:grpSpPr>
        <p:pic>
          <p:nvPicPr>
            <p:cNvPr id="16" name="Imagen 15">
              <a:extLst>
                <a:ext uri="{FF2B5EF4-FFF2-40B4-BE49-F238E27FC236}">
                  <a16:creationId xmlns:a16="http://schemas.microsoft.com/office/drawing/2014/main" id="{140FF82F-473F-7E8C-3022-2F7EE65A7311}"/>
                </a:ext>
              </a:extLst>
            </p:cNvPr>
            <p:cNvPicPr>
              <a:picLocks noChangeAspect="1"/>
            </p:cNvPicPr>
            <p:nvPr/>
          </p:nvPicPr>
          <p:blipFill>
            <a:blip r:embed="rId4"/>
            <a:stretch>
              <a:fillRect/>
            </a:stretch>
          </p:blipFill>
          <p:spPr>
            <a:xfrm>
              <a:off x="6196518" y="948705"/>
              <a:ext cx="3916249" cy="224163"/>
            </a:xfrm>
            <a:prstGeom prst="rect">
              <a:avLst/>
            </a:prstGeom>
          </p:spPr>
        </p:pic>
        <p:pic>
          <p:nvPicPr>
            <p:cNvPr id="18" name="Imagen 17">
              <a:extLst>
                <a:ext uri="{FF2B5EF4-FFF2-40B4-BE49-F238E27FC236}">
                  <a16:creationId xmlns:a16="http://schemas.microsoft.com/office/drawing/2014/main" id="{A8AB8E7F-58F7-273A-AC88-868F7894BA94}"/>
                </a:ext>
              </a:extLst>
            </p:cNvPr>
            <p:cNvPicPr>
              <a:picLocks noChangeAspect="1"/>
            </p:cNvPicPr>
            <p:nvPr/>
          </p:nvPicPr>
          <p:blipFill>
            <a:blip r:embed="rId5"/>
            <a:stretch>
              <a:fillRect/>
            </a:stretch>
          </p:blipFill>
          <p:spPr>
            <a:xfrm>
              <a:off x="6196518" y="1300919"/>
              <a:ext cx="4816754" cy="460517"/>
            </a:xfrm>
            <a:prstGeom prst="rect">
              <a:avLst/>
            </a:prstGeom>
          </p:spPr>
        </p:pic>
      </p:grpSp>
      <p:sp>
        <p:nvSpPr>
          <p:cNvPr id="20" name="Rectángulo 19">
            <a:extLst>
              <a:ext uri="{FF2B5EF4-FFF2-40B4-BE49-F238E27FC236}">
                <a16:creationId xmlns:a16="http://schemas.microsoft.com/office/drawing/2014/main" id="{CFABFF85-2510-FAED-89BF-ECA38E6FAC5C}"/>
              </a:ext>
            </a:extLst>
          </p:cNvPr>
          <p:cNvSpPr/>
          <p:nvPr/>
        </p:nvSpPr>
        <p:spPr>
          <a:xfrm>
            <a:off x="6096000" y="861025"/>
            <a:ext cx="4987332" cy="967776"/>
          </a:xfrm>
          <a:prstGeom prst="rect">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Marcador de número de diapositiva 12">
            <a:extLst>
              <a:ext uri="{FF2B5EF4-FFF2-40B4-BE49-F238E27FC236}">
                <a16:creationId xmlns:a16="http://schemas.microsoft.com/office/drawing/2014/main" id="{29FD815D-E13D-5B7E-5DC6-BCD6E2DD780C}"/>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20</a:t>
            </a:fld>
            <a:endParaRPr lang="es-ES" sz="2000" dirty="0"/>
          </a:p>
        </p:txBody>
      </p:sp>
    </p:spTree>
    <p:extLst>
      <p:ext uri="{BB962C8B-B14F-4D97-AF65-F5344CB8AC3E}">
        <p14:creationId xmlns:p14="http://schemas.microsoft.com/office/powerpoint/2010/main" val="15780970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1169551"/>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uso (1): del libro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c1)  Estimación de la </a:t>
            </a:r>
            <a:r>
              <a:rPr lang="es-ES" sz="1750" i="1" dirty="0">
                <a:latin typeface="Arial" panose="020B0604020202020204" pitchFamily="34" charset="0"/>
                <a:cs typeface="Arial" panose="020B0604020202020204" pitchFamily="34" charset="0"/>
              </a:rPr>
              <a:t>longitud aparente lunar</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id="{D85F6289-962A-87AA-BA06-FEE78C3C078C}"/>
              </a:ext>
            </a:extLst>
          </p:cNvPr>
          <p:cNvSpPr txBox="1"/>
          <p:nvPr/>
        </p:nvSpPr>
        <p:spPr>
          <a:xfrm>
            <a:off x="535021" y="2015858"/>
            <a:ext cx="11322995" cy="646331"/>
          </a:xfrm>
          <a:prstGeom prst="rect">
            <a:avLst/>
          </a:prstGeom>
          <a:noFill/>
        </p:spPr>
        <p:txBody>
          <a:bodyPr wrap="square" rtlCol="0">
            <a:spAutoFit/>
          </a:bodyPr>
          <a:lstStyle/>
          <a:p>
            <a:pPr algn="just"/>
            <a:r>
              <a:rPr lang="es-ES" dirty="0"/>
              <a:t>Las largas sumas requeridas se realizaron de modo vectorial cumpliendo rigurosamente las especificaciones escritas de Jean </a:t>
            </a:r>
            <a:r>
              <a:rPr lang="es-ES" dirty="0" err="1"/>
              <a:t>Meeus</a:t>
            </a:r>
            <a:r>
              <a:rPr lang="es-ES" dirty="0"/>
              <a:t>:</a:t>
            </a:r>
          </a:p>
        </p:txBody>
      </p:sp>
      <p:pic>
        <p:nvPicPr>
          <p:cNvPr id="5" name="Imagen 4">
            <a:extLst>
              <a:ext uri="{FF2B5EF4-FFF2-40B4-BE49-F238E27FC236}">
                <a16:creationId xmlns:a16="http://schemas.microsoft.com/office/drawing/2014/main" id="{279674FE-25A1-8E39-69E5-5E4B45BA2AD3}"/>
              </a:ext>
            </a:extLst>
          </p:cNvPr>
          <p:cNvPicPr>
            <a:picLocks noChangeAspect="1"/>
          </p:cNvPicPr>
          <p:nvPr/>
        </p:nvPicPr>
        <p:blipFill>
          <a:blip r:embed="rId2"/>
          <a:stretch>
            <a:fillRect/>
          </a:stretch>
        </p:blipFill>
        <p:spPr>
          <a:xfrm>
            <a:off x="185047" y="3295941"/>
            <a:ext cx="8425572" cy="3453650"/>
          </a:xfrm>
          <a:prstGeom prst="rect">
            <a:avLst/>
          </a:prstGeom>
          <a:ln>
            <a:solidFill>
              <a:srgbClr val="00B0F0"/>
            </a:solidFill>
          </a:ln>
        </p:spPr>
      </p:pic>
      <p:sp>
        <p:nvSpPr>
          <p:cNvPr id="7" name="CuadroTexto 6">
            <a:extLst>
              <a:ext uri="{FF2B5EF4-FFF2-40B4-BE49-F238E27FC236}">
                <a16:creationId xmlns:a16="http://schemas.microsoft.com/office/drawing/2014/main" id="{2A4B7770-B1B4-9023-B7D7-79C36751F477}"/>
              </a:ext>
            </a:extLst>
          </p:cNvPr>
          <p:cNvSpPr txBox="1"/>
          <p:nvPr/>
        </p:nvSpPr>
        <p:spPr>
          <a:xfrm>
            <a:off x="2903017" y="2649610"/>
            <a:ext cx="1984441" cy="523220"/>
          </a:xfrm>
          <a:prstGeom prst="rect">
            <a:avLst/>
          </a:prstGeom>
          <a:solidFill>
            <a:srgbClr val="FFC000"/>
          </a:solidFill>
          <a:ln>
            <a:noFill/>
          </a:ln>
        </p:spPr>
        <p:txBody>
          <a:bodyPr wrap="square" rtlCol="0">
            <a:spAutoFit/>
          </a:bodyPr>
          <a:lstStyle/>
          <a:p>
            <a:pPr algn="just"/>
            <a:r>
              <a:rPr lang="es-ES" sz="1400" dirty="0"/>
              <a:t>Llamada a los términos periódicos</a:t>
            </a:r>
          </a:p>
        </p:txBody>
      </p:sp>
      <p:cxnSp>
        <p:nvCxnSpPr>
          <p:cNvPr id="11" name="Conector recto de flecha 10">
            <a:extLst>
              <a:ext uri="{FF2B5EF4-FFF2-40B4-BE49-F238E27FC236}">
                <a16:creationId xmlns:a16="http://schemas.microsoft.com/office/drawing/2014/main" id="{9B548001-CB57-55F8-A04F-8F3DB000913D}"/>
              </a:ext>
            </a:extLst>
          </p:cNvPr>
          <p:cNvCxnSpPr>
            <a:stCxn id="7" idx="1"/>
          </p:cNvCxnSpPr>
          <p:nvPr/>
        </p:nvCxnSpPr>
        <p:spPr>
          <a:xfrm flipH="1">
            <a:off x="918573" y="2911220"/>
            <a:ext cx="1984444" cy="384721"/>
          </a:xfrm>
          <a:prstGeom prst="straightConnector1">
            <a:avLst/>
          </a:prstGeom>
          <a:ln w="12700">
            <a:solidFill>
              <a:srgbClr val="00B0F0"/>
            </a:solidFill>
            <a:tailEnd type="triangle"/>
          </a:ln>
        </p:spPr>
        <p:style>
          <a:lnRef idx="2">
            <a:schemeClr val="accent1"/>
          </a:lnRef>
          <a:fillRef idx="0">
            <a:schemeClr val="accent1"/>
          </a:fillRef>
          <a:effectRef idx="1">
            <a:schemeClr val="accent1"/>
          </a:effectRef>
          <a:fontRef idx="minor">
            <a:schemeClr val="tx1"/>
          </a:fontRef>
        </p:style>
      </p:cxnSp>
      <p:sp>
        <p:nvSpPr>
          <p:cNvPr id="13" name="CuadroTexto 12">
            <a:extLst>
              <a:ext uri="{FF2B5EF4-FFF2-40B4-BE49-F238E27FC236}">
                <a16:creationId xmlns:a16="http://schemas.microsoft.com/office/drawing/2014/main" id="{B5044A41-520E-6ADF-E6E6-473B22954341}"/>
              </a:ext>
            </a:extLst>
          </p:cNvPr>
          <p:cNvSpPr txBox="1"/>
          <p:nvPr/>
        </p:nvSpPr>
        <p:spPr>
          <a:xfrm>
            <a:off x="5662430" y="3524541"/>
            <a:ext cx="1984441" cy="523220"/>
          </a:xfrm>
          <a:prstGeom prst="rect">
            <a:avLst/>
          </a:prstGeom>
          <a:solidFill>
            <a:srgbClr val="FFC000"/>
          </a:solidFill>
          <a:ln>
            <a:noFill/>
          </a:ln>
        </p:spPr>
        <p:txBody>
          <a:bodyPr wrap="square" rtlCol="0">
            <a:spAutoFit/>
          </a:bodyPr>
          <a:lstStyle/>
          <a:p>
            <a:pPr algn="just"/>
            <a:r>
              <a:rPr lang="es-ES" sz="1400" dirty="0"/>
              <a:t>Condición para la </a:t>
            </a:r>
            <a:r>
              <a:rPr lang="es-ES" sz="1400" dirty="0" err="1"/>
              <a:t>eccentricidad</a:t>
            </a:r>
            <a:r>
              <a:rPr lang="es-ES" sz="1400" dirty="0"/>
              <a:t> terrestre</a:t>
            </a:r>
          </a:p>
        </p:txBody>
      </p:sp>
      <p:cxnSp>
        <p:nvCxnSpPr>
          <p:cNvPr id="14" name="Conector recto de flecha 13">
            <a:extLst>
              <a:ext uri="{FF2B5EF4-FFF2-40B4-BE49-F238E27FC236}">
                <a16:creationId xmlns:a16="http://schemas.microsoft.com/office/drawing/2014/main" id="{67C49635-390B-B84D-150F-0208D9A08B1F}"/>
              </a:ext>
            </a:extLst>
          </p:cNvPr>
          <p:cNvCxnSpPr>
            <a:cxnSpLocks/>
            <a:stCxn id="13" idx="1"/>
          </p:cNvCxnSpPr>
          <p:nvPr/>
        </p:nvCxnSpPr>
        <p:spPr>
          <a:xfrm flipH="1">
            <a:off x="3895237" y="3786151"/>
            <a:ext cx="1767193" cy="261610"/>
          </a:xfrm>
          <a:prstGeom prst="straightConnector1">
            <a:avLst/>
          </a:prstGeom>
          <a:ln w="12700">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7" name="Conector recto de flecha 16">
            <a:extLst>
              <a:ext uri="{FF2B5EF4-FFF2-40B4-BE49-F238E27FC236}">
                <a16:creationId xmlns:a16="http://schemas.microsoft.com/office/drawing/2014/main" id="{E168E00E-D3B0-0877-E541-53D2FAD3ABD1}"/>
              </a:ext>
            </a:extLst>
          </p:cNvPr>
          <p:cNvCxnSpPr>
            <a:cxnSpLocks/>
            <a:stCxn id="13" idx="1"/>
          </p:cNvCxnSpPr>
          <p:nvPr/>
        </p:nvCxnSpPr>
        <p:spPr>
          <a:xfrm flipH="1">
            <a:off x="3681229" y="3786151"/>
            <a:ext cx="1981201" cy="1236615"/>
          </a:xfrm>
          <a:prstGeom prst="straightConnector1">
            <a:avLst/>
          </a:prstGeom>
          <a:ln w="12700">
            <a:solidFill>
              <a:srgbClr val="00B0F0"/>
            </a:solidFill>
            <a:tailEnd type="triangle"/>
          </a:ln>
        </p:spPr>
        <p:style>
          <a:lnRef idx="2">
            <a:schemeClr val="accent1"/>
          </a:lnRef>
          <a:fillRef idx="0">
            <a:schemeClr val="accent1"/>
          </a:fillRef>
          <a:effectRef idx="1">
            <a:schemeClr val="accent1"/>
          </a:effectRef>
          <a:fontRef idx="minor">
            <a:schemeClr val="tx1"/>
          </a:fontRef>
        </p:style>
      </p:cxnSp>
      <p:sp>
        <p:nvSpPr>
          <p:cNvPr id="20" name="CuadroTexto 19">
            <a:extLst>
              <a:ext uri="{FF2B5EF4-FFF2-40B4-BE49-F238E27FC236}">
                <a16:creationId xmlns:a16="http://schemas.microsoft.com/office/drawing/2014/main" id="{BA272E7D-2428-443C-C2FF-30B449E28742}"/>
              </a:ext>
            </a:extLst>
          </p:cNvPr>
          <p:cNvSpPr txBox="1"/>
          <p:nvPr/>
        </p:nvSpPr>
        <p:spPr>
          <a:xfrm>
            <a:off x="5980200" y="5137066"/>
            <a:ext cx="1984441" cy="307777"/>
          </a:xfrm>
          <a:prstGeom prst="rect">
            <a:avLst/>
          </a:prstGeom>
          <a:solidFill>
            <a:srgbClr val="FFC000"/>
          </a:solidFill>
          <a:ln>
            <a:noFill/>
          </a:ln>
        </p:spPr>
        <p:txBody>
          <a:bodyPr wrap="square" rtlCol="0">
            <a:spAutoFit/>
          </a:bodyPr>
          <a:lstStyle/>
          <a:p>
            <a:pPr algn="just"/>
            <a:r>
              <a:rPr lang="es-ES" sz="1400" dirty="0"/>
              <a:t>Argumento del seno</a:t>
            </a:r>
          </a:p>
        </p:txBody>
      </p:sp>
      <p:cxnSp>
        <p:nvCxnSpPr>
          <p:cNvPr id="21" name="Conector recto de flecha 20">
            <a:extLst>
              <a:ext uri="{FF2B5EF4-FFF2-40B4-BE49-F238E27FC236}">
                <a16:creationId xmlns:a16="http://schemas.microsoft.com/office/drawing/2014/main" id="{7A8AB684-1309-8DFA-3A52-40AE20B5ADCA}"/>
              </a:ext>
            </a:extLst>
          </p:cNvPr>
          <p:cNvCxnSpPr>
            <a:cxnSpLocks/>
          </p:cNvCxnSpPr>
          <p:nvPr/>
        </p:nvCxnSpPr>
        <p:spPr>
          <a:xfrm flipH="1">
            <a:off x="4887458" y="5284376"/>
            <a:ext cx="1092742" cy="683687"/>
          </a:xfrm>
          <a:prstGeom prst="straightConnector1">
            <a:avLst/>
          </a:prstGeom>
          <a:ln w="12700">
            <a:solidFill>
              <a:srgbClr val="00B0F0"/>
            </a:solidFill>
            <a:tailEnd type="triangle"/>
          </a:ln>
        </p:spPr>
        <p:style>
          <a:lnRef idx="2">
            <a:schemeClr val="accent1"/>
          </a:lnRef>
          <a:fillRef idx="0">
            <a:schemeClr val="accent1"/>
          </a:fillRef>
          <a:effectRef idx="1">
            <a:schemeClr val="accent1"/>
          </a:effectRef>
          <a:fontRef idx="minor">
            <a:schemeClr val="tx1"/>
          </a:fontRef>
        </p:style>
      </p:cxnSp>
      <p:sp>
        <p:nvSpPr>
          <p:cNvPr id="26" name="CuadroTexto 25">
            <a:extLst>
              <a:ext uri="{FF2B5EF4-FFF2-40B4-BE49-F238E27FC236}">
                <a16:creationId xmlns:a16="http://schemas.microsoft.com/office/drawing/2014/main" id="{74B45490-EDF4-637A-1CB2-DCE54B3996FA}"/>
              </a:ext>
            </a:extLst>
          </p:cNvPr>
          <p:cNvSpPr txBox="1"/>
          <p:nvPr/>
        </p:nvSpPr>
        <p:spPr>
          <a:xfrm>
            <a:off x="6404976" y="5600749"/>
            <a:ext cx="1984441" cy="307777"/>
          </a:xfrm>
          <a:prstGeom prst="rect">
            <a:avLst/>
          </a:prstGeom>
          <a:solidFill>
            <a:srgbClr val="FFC000"/>
          </a:solidFill>
          <a:ln>
            <a:noFill/>
          </a:ln>
        </p:spPr>
        <p:txBody>
          <a:bodyPr wrap="square" rtlCol="0">
            <a:spAutoFit/>
          </a:bodyPr>
          <a:lstStyle/>
          <a:p>
            <a:pPr algn="just"/>
            <a:r>
              <a:rPr lang="es-ES" sz="1400" dirty="0"/>
              <a:t>Argumento del coseno</a:t>
            </a:r>
          </a:p>
        </p:txBody>
      </p:sp>
      <p:cxnSp>
        <p:nvCxnSpPr>
          <p:cNvPr id="27" name="Conector recto de flecha 26">
            <a:extLst>
              <a:ext uri="{FF2B5EF4-FFF2-40B4-BE49-F238E27FC236}">
                <a16:creationId xmlns:a16="http://schemas.microsoft.com/office/drawing/2014/main" id="{27CC90C1-17C7-7DC9-F712-9533AB1143E4}"/>
              </a:ext>
            </a:extLst>
          </p:cNvPr>
          <p:cNvCxnSpPr>
            <a:cxnSpLocks/>
          </p:cNvCxnSpPr>
          <p:nvPr/>
        </p:nvCxnSpPr>
        <p:spPr>
          <a:xfrm flipH="1">
            <a:off x="5312234" y="5748059"/>
            <a:ext cx="1092742" cy="683687"/>
          </a:xfrm>
          <a:prstGeom prst="straightConnector1">
            <a:avLst/>
          </a:prstGeom>
          <a:ln w="12700">
            <a:solidFill>
              <a:srgbClr val="00B0F0"/>
            </a:solidFill>
            <a:tailEnd type="triangle"/>
          </a:ln>
        </p:spPr>
        <p:style>
          <a:lnRef idx="2">
            <a:schemeClr val="accent1"/>
          </a:lnRef>
          <a:fillRef idx="0">
            <a:schemeClr val="accent1"/>
          </a:fillRef>
          <a:effectRef idx="1">
            <a:schemeClr val="accent1"/>
          </a:effectRef>
          <a:fontRef idx="minor">
            <a:schemeClr val="tx1"/>
          </a:fontRef>
        </p:style>
      </p:cxnSp>
      <p:pic>
        <p:nvPicPr>
          <p:cNvPr id="29" name="Imagen 28">
            <a:extLst>
              <a:ext uri="{FF2B5EF4-FFF2-40B4-BE49-F238E27FC236}">
                <a16:creationId xmlns:a16="http://schemas.microsoft.com/office/drawing/2014/main" id="{252D8A2F-6BEE-0183-42BF-B730ECE47AC9}"/>
              </a:ext>
            </a:extLst>
          </p:cNvPr>
          <p:cNvPicPr>
            <a:picLocks noChangeAspect="1"/>
          </p:cNvPicPr>
          <p:nvPr/>
        </p:nvPicPr>
        <p:blipFill>
          <a:blip r:embed="rId3"/>
          <a:stretch>
            <a:fillRect/>
          </a:stretch>
        </p:blipFill>
        <p:spPr>
          <a:xfrm>
            <a:off x="9230360" y="5929107"/>
            <a:ext cx="2867025" cy="285750"/>
          </a:xfrm>
          <a:prstGeom prst="rect">
            <a:avLst/>
          </a:prstGeom>
        </p:spPr>
      </p:pic>
      <p:sp>
        <p:nvSpPr>
          <p:cNvPr id="30" name="Flecha: a la derecha 29">
            <a:extLst>
              <a:ext uri="{FF2B5EF4-FFF2-40B4-BE49-F238E27FC236}">
                <a16:creationId xmlns:a16="http://schemas.microsoft.com/office/drawing/2014/main" id="{6335453D-668D-BFA5-CC7C-EB605F73923E}"/>
              </a:ext>
            </a:extLst>
          </p:cNvPr>
          <p:cNvSpPr/>
          <p:nvPr/>
        </p:nvSpPr>
        <p:spPr>
          <a:xfrm>
            <a:off x="8699446" y="5826016"/>
            <a:ext cx="514891" cy="514494"/>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32" name="Imagen 31">
            <a:extLst>
              <a:ext uri="{FF2B5EF4-FFF2-40B4-BE49-F238E27FC236}">
                <a16:creationId xmlns:a16="http://schemas.microsoft.com/office/drawing/2014/main" id="{3B268E9A-8850-BF34-2116-5A2BF218F9D5}"/>
              </a:ext>
            </a:extLst>
          </p:cNvPr>
          <p:cNvPicPr>
            <a:picLocks noChangeAspect="1"/>
          </p:cNvPicPr>
          <p:nvPr/>
        </p:nvPicPr>
        <p:blipFill>
          <a:blip r:embed="rId4"/>
          <a:stretch>
            <a:fillRect/>
          </a:stretch>
        </p:blipFill>
        <p:spPr>
          <a:xfrm>
            <a:off x="9230360" y="6431746"/>
            <a:ext cx="2362200" cy="276225"/>
          </a:xfrm>
          <a:prstGeom prst="rect">
            <a:avLst/>
          </a:prstGeom>
        </p:spPr>
      </p:pic>
      <p:sp>
        <p:nvSpPr>
          <p:cNvPr id="33" name="Flecha: a la derecha 32">
            <a:extLst>
              <a:ext uri="{FF2B5EF4-FFF2-40B4-BE49-F238E27FC236}">
                <a16:creationId xmlns:a16="http://schemas.microsoft.com/office/drawing/2014/main" id="{4D8D291C-2FCC-E98E-BDD3-E481D15C68D8}"/>
              </a:ext>
            </a:extLst>
          </p:cNvPr>
          <p:cNvSpPr/>
          <p:nvPr/>
        </p:nvSpPr>
        <p:spPr>
          <a:xfrm>
            <a:off x="8699446" y="6323410"/>
            <a:ext cx="514891" cy="514494"/>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4" name="CuadroTexto 33">
            <a:extLst>
              <a:ext uri="{FF2B5EF4-FFF2-40B4-BE49-F238E27FC236}">
                <a16:creationId xmlns:a16="http://schemas.microsoft.com/office/drawing/2014/main" id="{FB28B895-870A-CA0E-B5FA-50EB8579CD1F}"/>
              </a:ext>
            </a:extLst>
          </p:cNvPr>
          <p:cNvSpPr txBox="1"/>
          <p:nvPr/>
        </p:nvSpPr>
        <p:spPr>
          <a:xfrm>
            <a:off x="9230360" y="5282776"/>
            <a:ext cx="2776593" cy="523220"/>
          </a:xfrm>
          <a:prstGeom prst="rect">
            <a:avLst/>
          </a:prstGeom>
          <a:solidFill>
            <a:srgbClr val="FFC000"/>
          </a:solidFill>
          <a:ln>
            <a:noFill/>
          </a:ln>
        </p:spPr>
        <p:txBody>
          <a:bodyPr wrap="square" rtlCol="0">
            <a:spAutoFit/>
          </a:bodyPr>
          <a:lstStyle/>
          <a:p>
            <a:pPr algn="just"/>
            <a:r>
              <a:rPr lang="es-ES" sz="1400" dirty="0"/>
              <a:t>Sumas totales (se reduce a un número):</a:t>
            </a:r>
          </a:p>
        </p:txBody>
      </p:sp>
      <p:sp>
        <p:nvSpPr>
          <p:cNvPr id="8" name="Marcador de número de diapositiva 12">
            <a:extLst>
              <a:ext uri="{FF2B5EF4-FFF2-40B4-BE49-F238E27FC236}">
                <a16:creationId xmlns:a16="http://schemas.microsoft.com/office/drawing/2014/main" id="{5FB012B0-2D15-F58E-5C17-D3B83B482E9E}"/>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21</a:t>
            </a:fld>
            <a:endParaRPr lang="es-ES" sz="2000" dirty="0"/>
          </a:p>
        </p:txBody>
      </p:sp>
    </p:spTree>
    <p:extLst>
      <p:ext uri="{BB962C8B-B14F-4D97-AF65-F5344CB8AC3E}">
        <p14:creationId xmlns:p14="http://schemas.microsoft.com/office/powerpoint/2010/main" val="27318064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900246"/>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uso (1): del libro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r>
              <a:rPr lang="es-ES" sz="1750" dirty="0">
                <a:latin typeface="Arial" panose="020B0604020202020204" pitchFamily="34" charset="0"/>
                <a:cs typeface="Arial" panose="020B0604020202020204" pitchFamily="34" charset="0"/>
              </a:rPr>
              <a:t>c2)  Estimación de la </a:t>
            </a:r>
            <a:r>
              <a:rPr lang="es-ES" sz="1750" i="1" dirty="0">
                <a:latin typeface="Arial" panose="020B0604020202020204" pitchFamily="34" charset="0"/>
                <a:cs typeface="Arial" panose="020B0604020202020204" pitchFamily="34" charset="0"/>
              </a:rPr>
              <a:t>distancia</a:t>
            </a:r>
            <a:endParaRPr lang="es-ES" sz="1750" dirty="0">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id="{D85F6289-962A-87AA-BA06-FEE78C3C078C}"/>
              </a:ext>
            </a:extLst>
          </p:cNvPr>
          <p:cNvSpPr txBox="1"/>
          <p:nvPr/>
        </p:nvSpPr>
        <p:spPr>
          <a:xfrm>
            <a:off x="535021" y="2015858"/>
            <a:ext cx="11322995" cy="1754326"/>
          </a:xfrm>
          <a:prstGeom prst="rect">
            <a:avLst/>
          </a:prstGeom>
          <a:noFill/>
        </p:spPr>
        <p:txBody>
          <a:bodyPr wrap="square" rtlCol="0">
            <a:spAutoFit/>
          </a:bodyPr>
          <a:lstStyle/>
          <a:p>
            <a:pPr algn="just"/>
            <a:r>
              <a:rPr lang="es-ES" dirty="0"/>
              <a:t>El algoritmo también ofrece la distancia entre los centros Tierra – Luna en ese preciso momento:</a:t>
            </a:r>
          </a:p>
          <a:p>
            <a:pPr algn="just"/>
            <a:endParaRPr lang="es-ES" dirty="0"/>
          </a:p>
          <a:p>
            <a:pPr algn="just"/>
            <a:endParaRPr lang="es-ES" dirty="0"/>
          </a:p>
          <a:p>
            <a:pPr algn="just"/>
            <a:endParaRPr lang="es-ES" dirty="0"/>
          </a:p>
          <a:p>
            <a:pPr algn="just"/>
            <a:endParaRPr lang="es-ES" dirty="0"/>
          </a:p>
          <a:p>
            <a:pPr algn="just"/>
            <a:r>
              <a:rPr lang="es-ES" dirty="0"/>
              <a:t>Tal y como se observa coincidiendo en todas las cifras decimales con lo dado en la </a:t>
            </a:r>
            <a:r>
              <a:rPr lang="es-ES" i="1" dirty="0" err="1"/>
              <a:t>slide</a:t>
            </a:r>
            <a:r>
              <a:rPr lang="es-ES" i="1" dirty="0"/>
              <a:t> 20</a:t>
            </a:r>
            <a:r>
              <a:rPr lang="es-ES" dirty="0"/>
              <a:t>:</a:t>
            </a:r>
          </a:p>
        </p:txBody>
      </p:sp>
      <p:pic>
        <p:nvPicPr>
          <p:cNvPr id="6" name="Imagen 5">
            <a:extLst>
              <a:ext uri="{FF2B5EF4-FFF2-40B4-BE49-F238E27FC236}">
                <a16:creationId xmlns:a16="http://schemas.microsoft.com/office/drawing/2014/main" id="{6E330944-EAD4-0A55-53F8-91155FEC62C9}"/>
              </a:ext>
            </a:extLst>
          </p:cNvPr>
          <p:cNvPicPr>
            <a:picLocks noChangeAspect="1"/>
          </p:cNvPicPr>
          <p:nvPr/>
        </p:nvPicPr>
        <p:blipFill>
          <a:blip r:embed="rId2"/>
          <a:stretch>
            <a:fillRect/>
          </a:stretch>
        </p:blipFill>
        <p:spPr>
          <a:xfrm>
            <a:off x="645167" y="2476500"/>
            <a:ext cx="3420996" cy="691110"/>
          </a:xfrm>
          <a:prstGeom prst="rect">
            <a:avLst/>
          </a:prstGeom>
        </p:spPr>
      </p:pic>
      <p:pic>
        <p:nvPicPr>
          <p:cNvPr id="10" name="Imagen 9">
            <a:extLst>
              <a:ext uri="{FF2B5EF4-FFF2-40B4-BE49-F238E27FC236}">
                <a16:creationId xmlns:a16="http://schemas.microsoft.com/office/drawing/2014/main" id="{C2FF7F64-4E66-748F-0F1E-5EF6B21BF142}"/>
              </a:ext>
            </a:extLst>
          </p:cNvPr>
          <p:cNvPicPr>
            <a:picLocks noChangeAspect="1"/>
          </p:cNvPicPr>
          <p:nvPr/>
        </p:nvPicPr>
        <p:blipFill>
          <a:blip r:embed="rId3"/>
          <a:stretch>
            <a:fillRect/>
          </a:stretch>
        </p:blipFill>
        <p:spPr>
          <a:xfrm>
            <a:off x="5192139" y="2573006"/>
            <a:ext cx="4360423" cy="594603"/>
          </a:xfrm>
          <a:prstGeom prst="rect">
            <a:avLst/>
          </a:prstGeom>
        </p:spPr>
      </p:pic>
      <p:pic>
        <p:nvPicPr>
          <p:cNvPr id="18" name="Imagen 17">
            <a:extLst>
              <a:ext uri="{FF2B5EF4-FFF2-40B4-BE49-F238E27FC236}">
                <a16:creationId xmlns:a16="http://schemas.microsoft.com/office/drawing/2014/main" id="{2F9E0664-4B78-C1B4-21FB-F20B5B3B655B}"/>
              </a:ext>
            </a:extLst>
          </p:cNvPr>
          <p:cNvPicPr>
            <a:picLocks noChangeAspect="1"/>
          </p:cNvPicPr>
          <p:nvPr/>
        </p:nvPicPr>
        <p:blipFill>
          <a:blip r:embed="rId4"/>
          <a:stretch>
            <a:fillRect/>
          </a:stretch>
        </p:blipFill>
        <p:spPr>
          <a:xfrm>
            <a:off x="3322047" y="3949054"/>
            <a:ext cx="3740183" cy="2504893"/>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3688B32E-E836-3D56-2856-F73F0C016FB2}"/>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22</a:t>
            </a:fld>
            <a:endParaRPr lang="es-ES" sz="2000" dirty="0"/>
          </a:p>
        </p:txBody>
      </p:sp>
    </p:spTree>
    <p:extLst>
      <p:ext uri="{BB962C8B-B14F-4D97-AF65-F5344CB8AC3E}">
        <p14:creationId xmlns:p14="http://schemas.microsoft.com/office/powerpoint/2010/main" val="40330437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900246"/>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uso (1): del libro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r>
              <a:rPr lang="es-ES" sz="1750" dirty="0">
                <a:latin typeface="Arial" panose="020B0604020202020204" pitchFamily="34" charset="0"/>
                <a:cs typeface="Arial" panose="020B0604020202020204" pitchFamily="34" charset="0"/>
              </a:rPr>
              <a:t>d)  Estimación de la </a:t>
            </a:r>
            <a:r>
              <a:rPr lang="es-ES" sz="1750" i="1" dirty="0">
                <a:latin typeface="Arial" panose="020B0604020202020204" pitchFamily="34" charset="0"/>
                <a:cs typeface="Arial" panose="020B0604020202020204" pitchFamily="34" charset="0"/>
              </a:rPr>
              <a:t>latitud aparente</a:t>
            </a:r>
            <a:endParaRPr lang="es-ES" sz="1750" dirty="0">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id="{D85F6289-962A-87AA-BA06-FEE78C3C078C}"/>
              </a:ext>
            </a:extLst>
          </p:cNvPr>
          <p:cNvSpPr txBox="1"/>
          <p:nvPr/>
        </p:nvSpPr>
        <p:spPr>
          <a:xfrm>
            <a:off x="535021" y="2015858"/>
            <a:ext cx="11322995" cy="369332"/>
          </a:xfrm>
          <a:prstGeom prst="rect">
            <a:avLst/>
          </a:prstGeom>
          <a:noFill/>
        </p:spPr>
        <p:txBody>
          <a:bodyPr wrap="square" rtlCol="0">
            <a:spAutoFit/>
          </a:bodyPr>
          <a:lstStyle/>
          <a:p>
            <a:pPr algn="just"/>
            <a:r>
              <a:rPr lang="es-ES" dirty="0"/>
              <a:t>En este caso, se separó este cálculo en otra función que se podría coordinar con la anterior perfectamente</a:t>
            </a:r>
          </a:p>
        </p:txBody>
      </p:sp>
      <p:pic>
        <p:nvPicPr>
          <p:cNvPr id="5" name="Imagen 4">
            <a:extLst>
              <a:ext uri="{FF2B5EF4-FFF2-40B4-BE49-F238E27FC236}">
                <a16:creationId xmlns:a16="http://schemas.microsoft.com/office/drawing/2014/main" id="{967912FD-FFE5-2DE0-2791-E6254155A1AE}"/>
              </a:ext>
            </a:extLst>
          </p:cNvPr>
          <p:cNvPicPr>
            <a:picLocks noChangeAspect="1"/>
          </p:cNvPicPr>
          <p:nvPr/>
        </p:nvPicPr>
        <p:blipFill>
          <a:blip r:embed="rId2"/>
          <a:stretch>
            <a:fillRect/>
          </a:stretch>
        </p:blipFill>
        <p:spPr>
          <a:xfrm>
            <a:off x="4019550" y="3662152"/>
            <a:ext cx="4152900" cy="2085975"/>
          </a:xfrm>
          <a:prstGeom prst="rect">
            <a:avLst/>
          </a:prstGeom>
          <a:ln>
            <a:solidFill>
              <a:srgbClr val="00B0F0"/>
            </a:solidFill>
          </a:ln>
        </p:spPr>
      </p:pic>
      <p:pic>
        <p:nvPicPr>
          <p:cNvPr id="8" name="Imagen 7">
            <a:extLst>
              <a:ext uri="{FF2B5EF4-FFF2-40B4-BE49-F238E27FC236}">
                <a16:creationId xmlns:a16="http://schemas.microsoft.com/office/drawing/2014/main" id="{12172147-5348-10E7-64AF-20AA2042CCB5}"/>
              </a:ext>
            </a:extLst>
          </p:cNvPr>
          <p:cNvPicPr>
            <a:picLocks noChangeAspect="1"/>
          </p:cNvPicPr>
          <p:nvPr/>
        </p:nvPicPr>
        <p:blipFill>
          <a:blip r:embed="rId3"/>
          <a:stretch>
            <a:fillRect/>
          </a:stretch>
        </p:blipFill>
        <p:spPr>
          <a:xfrm>
            <a:off x="4019550" y="2657007"/>
            <a:ext cx="4038600" cy="409575"/>
          </a:xfrm>
          <a:prstGeom prst="rect">
            <a:avLst/>
          </a:prstGeom>
        </p:spPr>
      </p:pic>
      <p:sp>
        <p:nvSpPr>
          <p:cNvPr id="7" name="Marcador de número de diapositiva 12">
            <a:extLst>
              <a:ext uri="{FF2B5EF4-FFF2-40B4-BE49-F238E27FC236}">
                <a16:creationId xmlns:a16="http://schemas.microsoft.com/office/drawing/2014/main" id="{6C35118E-2BA9-6117-B96F-7FAC74DA184B}"/>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23</a:t>
            </a:fld>
            <a:endParaRPr lang="es-ES" sz="2000" dirty="0"/>
          </a:p>
        </p:txBody>
      </p:sp>
    </p:spTree>
    <p:extLst>
      <p:ext uri="{BB962C8B-B14F-4D97-AF65-F5344CB8AC3E}">
        <p14:creationId xmlns:p14="http://schemas.microsoft.com/office/powerpoint/2010/main" val="3967779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Determinación de la posición de la Luna</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uso (1): del libro de </a:t>
            </a:r>
            <a:r>
              <a:rPr lang="es-ES" sz="1750" dirty="0" err="1">
                <a:latin typeface="Arial" panose="020B0604020202020204" pitchFamily="34" charset="0"/>
                <a:cs typeface="Arial" panose="020B0604020202020204" pitchFamily="34" charset="0"/>
              </a:rPr>
              <a:t>Meeus</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marL="342900" indent="-342900">
              <a:buAutoNum type="alphaLcParenR" startAt="5"/>
            </a:pPr>
            <a:r>
              <a:rPr lang="es-ES" sz="1750" dirty="0">
                <a:latin typeface="Arial" panose="020B0604020202020204" pitchFamily="34" charset="0"/>
                <a:cs typeface="Arial" panose="020B0604020202020204" pitchFamily="34" charset="0"/>
              </a:rPr>
              <a:t>Se convierte las coordenadas de longitud y latitud a </a:t>
            </a:r>
            <a:r>
              <a:rPr lang="es-ES" sz="1750" i="1" dirty="0">
                <a:latin typeface="Arial" panose="020B0604020202020204" pitchFamily="34" charset="0"/>
                <a:cs typeface="Arial" panose="020B0604020202020204" pitchFamily="34" charset="0"/>
              </a:rPr>
              <a:t>ascensión recta</a:t>
            </a:r>
            <a:r>
              <a:rPr lang="es-ES" sz="1750" dirty="0">
                <a:latin typeface="Arial" panose="020B0604020202020204" pitchFamily="34" charset="0"/>
                <a:cs typeface="Arial" panose="020B0604020202020204" pitchFamily="34" charset="0"/>
              </a:rPr>
              <a:t> y </a:t>
            </a:r>
            <a:r>
              <a:rPr lang="es-ES" sz="1750" i="1" dirty="0">
                <a:latin typeface="Arial" panose="020B0604020202020204" pitchFamily="34" charset="0"/>
                <a:cs typeface="Arial" panose="020B0604020202020204" pitchFamily="34" charset="0"/>
              </a:rPr>
              <a:t>declinación</a:t>
            </a:r>
            <a:r>
              <a:rPr lang="es-ES" sz="1750" dirty="0">
                <a:latin typeface="Arial" panose="020B0604020202020204" pitchFamily="34" charset="0"/>
                <a:cs typeface="Arial" panose="020B0604020202020204" pitchFamily="34" charset="0"/>
              </a:rPr>
              <a:t> para esto hay que tener en cuenta:</a:t>
            </a:r>
          </a:p>
          <a:p>
            <a:pPr marL="342900" indent="-342900">
              <a:buAutoNum type="alphaLcParenR" startAt="5"/>
            </a:pPr>
            <a:endParaRPr lang="es-ES" sz="1750" dirty="0">
              <a:latin typeface="Arial" panose="020B0604020202020204" pitchFamily="34" charset="0"/>
              <a:cs typeface="Arial" panose="020B0604020202020204" pitchFamily="34" charset="0"/>
            </a:endParaRPr>
          </a:p>
          <a:p>
            <a:r>
              <a:rPr lang="es-ES" sz="1750" dirty="0">
                <a:latin typeface="Arial" panose="020B0604020202020204" pitchFamily="34" charset="0"/>
                <a:cs typeface="Arial" panose="020B0604020202020204" pitchFamily="34" charset="0"/>
              </a:rPr>
              <a:t>	- El efecto de la </a:t>
            </a:r>
            <a:r>
              <a:rPr lang="es-ES" sz="1750" i="1" dirty="0">
                <a:latin typeface="Arial" panose="020B0604020202020204" pitchFamily="34" charset="0"/>
                <a:cs typeface="Arial" panose="020B0604020202020204" pitchFamily="34" charset="0"/>
              </a:rPr>
              <a:t>nutación</a:t>
            </a:r>
            <a:r>
              <a:rPr lang="es-ES" sz="1750" dirty="0">
                <a:latin typeface="Arial" panose="020B0604020202020204" pitchFamily="34" charset="0"/>
                <a:cs typeface="Arial" panose="020B0604020202020204" pitchFamily="34" charset="0"/>
              </a:rPr>
              <a:t> terrestre</a:t>
            </a:r>
          </a:p>
          <a:p>
            <a:r>
              <a:rPr lang="es-ES" sz="1750" dirty="0">
                <a:latin typeface="Arial" panose="020B0604020202020204" pitchFamily="34" charset="0"/>
                <a:cs typeface="Arial" panose="020B0604020202020204" pitchFamily="34" charset="0"/>
              </a:rPr>
              <a:t>	- Y se considera </a:t>
            </a:r>
            <a:r>
              <a:rPr lang="es-ES" sz="1750" i="1" dirty="0">
                <a:latin typeface="Arial" panose="020B0604020202020204" pitchFamily="34" charset="0"/>
                <a:cs typeface="Arial" panose="020B0604020202020204" pitchFamily="34" charset="0"/>
              </a:rPr>
              <a:t>oblicuidad verdadera </a:t>
            </a:r>
            <a:r>
              <a:rPr lang="es-ES" sz="1750" dirty="0">
                <a:latin typeface="Arial" panose="020B0604020202020204" pitchFamily="34" charset="0"/>
                <a:cs typeface="Arial" panose="020B0604020202020204" pitchFamily="34" charset="0"/>
              </a:rPr>
              <a:t>de la </a:t>
            </a:r>
            <a:r>
              <a:rPr lang="es-ES" sz="1750" i="1" dirty="0">
                <a:latin typeface="Arial" panose="020B0604020202020204" pitchFamily="34" charset="0"/>
                <a:cs typeface="Arial" panose="020B0604020202020204" pitchFamily="34" charset="0"/>
              </a:rPr>
              <a:t>eclíptica</a:t>
            </a: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pPr marL="342900" indent="-342900">
              <a:buAutoNum type="alphaLcParenR" startAt="5"/>
            </a:pPr>
            <a:endParaRPr lang="es-ES" sz="1750" dirty="0">
              <a:latin typeface="Arial" panose="020B0604020202020204" pitchFamily="34" charset="0"/>
              <a:cs typeface="Arial" panose="020B0604020202020204" pitchFamily="34" charset="0"/>
            </a:endParaRPr>
          </a:p>
          <a:p>
            <a:r>
              <a:rPr lang="es-ES" sz="1750" dirty="0">
                <a:latin typeface="Arial" panose="020B0604020202020204" pitchFamily="34" charset="0"/>
                <a:cs typeface="Arial" panose="020B0604020202020204" pitchFamily="34" charset="0"/>
              </a:rPr>
              <a:t>Si lo anterior se convierte a </a:t>
            </a:r>
            <a:r>
              <a:rPr lang="es-ES" sz="1750" dirty="0" err="1">
                <a:latin typeface="Arial" panose="020B0604020202020204" pitchFamily="34" charset="0"/>
                <a:cs typeface="Arial" panose="020B0604020202020204" pitchFamily="34" charset="0"/>
              </a:rPr>
              <a:t>hh:mm:sg</a:t>
            </a:r>
            <a:r>
              <a:rPr lang="es-ES" sz="1750" dirty="0">
                <a:latin typeface="Arial" panose="020B0604020202020204" pitchFamily="34" charset="0"/>
                <a:cs typeface="Arial" panose="020B0604020202020204" pitchFamily="34" charset="0"/>
              </a:rPr>
              <a:t> quedaría como: </a:t>
            </a:r>
            <a:r>
              <a:rPr lang="es-ES" sz="1750" i="1" dirty="0">
                <a:latin typeface="Arial" panose="020B0604020202020204" pitchFamily="34" charset="0"/>
                <a:cs typeface="Arial" panose="020B0604020202020204" pitchFamily="34" charset="0"/>
              </a:rPr>
              <a:t>AR</a:t>
            </a:r>
            <a:r>
              <a:rPr lang="es-ES" sz="1750" dirty="0">
                <a:latin typeface="Arial" panose="020B0604020202020204" pitchFamily="34" charset="0"/>
                <a:cs typeface="Arial" panose="020B0604020202020204" pitchFamily="34" charset="0"/>
              </a:rPr>
              <a:t> = 8h 58’ 45.23’’ y </a:t>
            </a:r>
            <a:r>
              <a:rPr lang="es-ES" sz="1750" i="1" dirty="0">
                <a:latin typeface="Arial" panose="020B0604020202020204" pitchFamily="34" charset="0"/>
                <a:cs typeface="Arial" panose="020B0604020202020204" pitchFamily="34" charset="0"/>
              </a:rPr>
              <a:t>d</a:t>
            </a:r>
            <a:r>
              <a:rPr lang="es-ES" sz="1750" dirty="0">
                <a:latin typeface="Arial" panose="020B0604020202020204" pitchFamily="34" charset="0"/>
                <a:cs typeface="Arial" panose="020B0604020202020204" pitchFamily="34" charset="0"/>
              </a:rPr>
              <a:t> = 13º 46’ 06.12’’</a:t>
            </a:r>
          </a:p>
        </p:txBody>
      </p:sp>
      <p:pic>
        <p:nvPicPr>
          <p:cNvPr id="6" name="Imagen 5">
            <a:extLst>
              <a:ext uri="{FF2B5EF4-FFF2-40B4-BE49-F238E27FC236}">
                <a16:creationId xmlns:a16="http://schemas.microsoft.com/office/drawing/2014/main" id="{4C7356EF-397B-1FAD-767B-BF6ABC9C78F4}"/>
              </a:ext>
            </a:extLst>
          </p:cNvPr>
          <p:cNvPicPr>
            <a:picLocks noChangeAspect="1"/>
          </p:cNvPicPr>
          <p:nvPr/>
        </p:nvPicPr>
        <p:blipFill>
          <a:blip r:embed="rId2"/>
          <a:stretch>
            <a:fillRect/>
          </a:stretch>
        </p:blipFill>
        <p:spPr>
          <a:xfrm>
            <a:off x="333808" y="3017019"/>
            <a:ext cx="5173374" cy="1745707"/>
          </a:xfrm>
          <a:prstGeom prst="rect">
            <a:avLst/>
          </a:prstGeom>
          <a:ln>
            <a:solidFill>
              <a:srgbClr val="00B0F0"/>
            </a:solidFill>
          </a:ln>
        </p:spPr>
      </p:pic>
      <p:pic>
        <p:nvPicPr>
          <p:cNvPr id="12" name="Imagen 11">
            <a:extLst>
              <a:ext uri="{FF2B5EF4-FFF2-40B4-BE49-F238E27FC236}">
                <a16:creationId xmlns:a16="http://schemas.microsoft.com/office/drawing/2014/main" id="{466CC0A3-5FF1-A106-7B07-D87ABCD738E8}"/>
              </a:ext>
            </a:extLst>
          </p:cNvPr>
          <p:cNvPicPr>
            <a:picLocks noChangeAspect="1"/>
          </p:cNvPicPr>
          <p:nvPr/>
        </p:nvPicPr>
        <p:blipFill>
          <a:blip r:embed="rId3"/>
          <a:stretch>
            <a:fillRect/>
          </a:stretch>
        </p:blipFill>
        <p:spPr>
          <a:xfrm>
            <a:off x="5947934" y="3017018"/>
            <a:ext cx="5594386" cy="2853203"/>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D3414E4D-ABE6-89B0-4A90-ACF293A38B34}"/>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24</a:t>
            </a:fld>
            <a:endParaRPr lang="es-ES" sz="2000" dirty="0"/>
          </a:p>
        </p:txBody>
      </p:sp>
    </p:spTree>
    <p:extLst>
      <p:ext uri="{BB962C8B-B14F-4D97-AF65-F5344CB8AC3E}">
        <p14:creationId xmlns:p14="http://schemas.microsoft.com/office/powerpoint/2010/main" val="19523169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	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D0F3BFCB-C2A8-2DCB-C947-F913CE3B32C6}"/>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25</a:t>
            </a:fld>
            <a:endParaRPr lang="es-ES" sz="2000" dirty="0"/>
          </a:p>
        </p:txBody>
      </p:sp>
    </p:spTree>
    <p:extLst>
      <p:ext uri="{BB962C8B-B14F-4D97-AF65-F5344CB8AC3E}">
        <p14:creationId xmlns:p14="http://schemas.microsoft.com/office/powerpoint/2010/main" val="27800038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4: Fracción lunar</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630942"/>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El siguiente método permite averiguar la fracción lunar e incluso puede adelantar parte del siguiente relativo a las fases lunares</a:t>
            </a:r>
          </a:p>
        </p:txBody>
      </p:sp>
      <p:pic>
        <p:nvPicPr>
          <p:cNvPr id="5" name="Imagen 4">
            <a:extLst>
              <a:ext uri="{FF2B5EF4-FFF2-40B4-BE49-F238E27FC236}">
                <a16:creationId xmlns:a16="http://schemas.microsoft.com/office/drawing/2014/main" id="{9AAAF2F7-20F8-4ACC-66C7-3D934E3FB246}"/>
              </a:ext>
            </a:extLst>
          </p:cNvPr>
          <p:cNvPicPr>
            <a:picLocks noChangeAspect="1"/>
          </p:cNvPicPr>
          <p:nvPr/>
        </p:nvPicPr>
        <p:blipFill>
          <a:blip r:embed="rId2"/>
          <a:stretch>
            <a:fillRect/>
          </a:stretch>
        </p:blipFill>
        <p:spPr>
          <a:xfrm>
            <a:off x="185342" y="1544731"/>
            <a:ext cx="2112388" cy="4245900"/>
          </a:xfrm>
          <a:prstGeom prst="rect">
            <a:avLst/>
          </a:prstGeom>
        </p:spPr>
      </p:pic>
      <p:pic>
        <p:nvPicPr>
          <p:cNvPr id="8" name="Imagen 7">
            <a:extLst>
              <a:ext uri="{FF2B5EF4-FFF2-40B4-BE49-F238E27FC236}">
                <a16:creationId xmlns:a16="http://schemas.microsoft.com/office/drawing/2014/main" id="{43461545-0F24-F28F-9E8E-610922B09E8F}"/>
              </a:ext>
            </a:extLst>
          </p:cNvPr>
          <p:cNvPicPr>
            <a:picLocks noChangeAspect="1"/>
          </p:cNvPicPr>
          <p:nvPr/>
        </p:nvPicPr>
        <p:blipFill>
          <a:blip r:embed="rId3"/>
          <a:stretch>
            <a:fillRect/>
          </a:stretch>
        </p:blipFill>
        <p:spPr>
          <a:xfrm>
            <a:off x="2483984" y="1584691"/>
            <a:ext cx="5370718" cy="742055"/>
          </a:xfrm>
          <a:prstGeom prst="rect">
            <a:avLst/>
          </a:prstGeom>
        </p:spPr>
      </p:pic>
      <p:pic>
        <p:nvPicPr>
          <p:cNvPr id="10" name="Imagen 9">
            <a:extLst>
              <a:ext uri="{FF2B5EF4-FFF2-40B4-BE49-F238E27FC236}">
                <a16:creationId xmlns:a16="http://schemas.microsoft.com/office/drawing/2014/main" id="{2F5E2C17-2847-B680-3D2E-4C3F6DF1C6A1}"/>
              </a:ext>
            </a:extLst>
          </p:cNvPr>
          <p:cNvPicPr>
            <a:picLocks noChangeAspect="1"/>
          </p:cNvPicPr>
          <p:nvPr/>
        </p:nvPicPr>
        <p:blipFill>
          <a:blip r:embed="rId4"/>
          <a:stretch>
            <a:fillRect/>
          </a:stretch>
        </p:blipFill>
        <p:spPr>
          <a:xfrm>
            <a:off x="9933947" y="2884087"/>
            <a:ext cx="1457325" cy="647700"/>
          </a:xfrm>
          <a:prstGeom prst="rect">
            <a:avLst/>
          </a:prstGeom>
          <a:ln>
            <a:solidFill>
              <a:srgbClr val="00B0F0"/>
            </a:solidFill>
          </a:ln>
        </p:spPr>
      </p:pic>
      <p:pic>
        <p:nvPicPr>
          <p:cNvPr id="13" name="Imagen 12">
            <a:extLst>
              <a:ext uri="{FF2B5EF4-FFF2-40B4-BE49-F238E27FC236}">
                <a16:creationId xmlns:a16="http://schemas.microsoft.com/office/drawing/2014/main" id="{FAB72D2D-8FB5-886B-C047-99E5D5525D47}"/>
              </a:ext>
            </a:extLst>
          </p:cNvPr>
          <p:cNvPicPr>
            <a:picLocks noChangeAspect="1"/>
          </p:cNvPicPr>
          <p:nvPr/>
        </p:nvPicPr>
        <p:blipFill>
          <a:blip r:embed="rId5"/>
          <a:stretch>
            <a:fillRect/>
          </a:stretch>
        </p:blipFill>
        <p:spPr>
          <a:xfrm>
            <a:off x="6972215" y="2930533"/>
            <a:ext cx="2005934" cy="563572"/>
          </a:xfrm>
          <a:prstGeom prst="rect">
            <a:avLst/>
          </a:prstGeom>
          <a:ln>
            <a:solidFill>
              <a:srgbClr val="00B0F0"/>
            </a:solidFill>
          </a:ln>
        </p:spPr>
      </p:pic>
      <p:pic>
        <p:nvPicPr>
          <p:cNvPr id="15" name="Imagen 14">
            <a:extLst>
              <a:ext uri="{FF2B5EF4-FFF2-40B4-BE49-F238E27FC236}">
                <a16:creationId xmlns:a16="http://schemas.microsoft.com/office/drawing/2014/main" id="{C883258A-F677-1B63-D54A-4FD33A5DA3B1}"/>
              </a:ext>
            </a:extLst>
          </p:cNvPr>
          <p:cNvPicPr>
            <a:picLocks noChangeAspect="1"/>
          </p:cNvPicPr>
          <p:nvPr/>
        </p:nvPicPr>
        <p:blipFill>
          <a:blip r:embed="rId6"/>
          <a:stretch>
            <a:fillRect/>
          </a:stretch>
        </p:blipFill>
        <p:spPr>
          <a:xfrm>
            <a:off x="2642508" y="2636206"/>
            <a:ext cx="3771900" cy="514350"/>
          </a:xfrm>
          <a:prstGeom prst="rect">
            <a:avLst/>
          </a:prstGeom>
          <a:ln>
            <a:solidFill>
              <a:srgbClr val="00B0F0"/>
            </a:solidFill>
          </a:ln>
        </p:spPr>
      </p:pic>
      <p:pic>
        <p:nvPicPr>
          <p:cNvPr id="19" name="Imagen 18">
            <a:extLst>
              <a:ext uri="{FF2B5EF4-FFF2-40B4-BE49-F238E27FC236}">
                <a16:creationId xmlns:a16="http://schemas.microsoft.com/office/drawing/2014/main" id="{50F2D9C2-9521-8ECA-FA29-7A8C9C2599DC}"/>
              </a:ext>
            </a:extLst>
          </p:cNvPr>
          <p:cNvPicPr>
            <a:picLocks noChangeAspect="1"/>
          </p:cNvPicPr>
          <p:nvPr/>
        </p:nvPicPr>
        <p:blipFill>
          <a:blip r:embed="rId7"/>
          <a:stretch>
            <a:fillRect/>
          </a:stretch>
        </p:blipFill>
        <p:spPr>
          <a:xfrm>
            <a:off x="2642508" y="3531787"/>
            <a:ext cx="2447925" cy="342900"/>
          </a:xfrm>
          <a:prstGeom prst="rect">
            <a:avLst/>
          </a:prstGeom>
          <a:ln>
            <a:solidFill>
              <a:srgbClr val="00B0F0"/>
            </a:solidFill>
          </a:ln>
        </p:spPr>
      </p:pic>
      <p:sp>
        <p:nvSpPr>
          <p:cNvPr id="20" name="CuadroTexto 19">
            <a:extLst>
              <a:ext uri="{FF2B5EF4-FFF2-40B4-BE49-F238E27FC236}">
                <a16:creationId xmlns:a16="http://schemas.microsoft.com/office/drawing/2014/main" id="{521A9B66-1712-398E-DF07-795025899BA9}"/>
              </a:ext>
            </a:extLst>
          </p:cNvPr>
          <p:cNvSpPr txBox="1"/>
          <p:nvPr/>
        </p:nvSpPr>
        <p:spPr>
          <a:xfrm>
            <a:off x="2483984" y="4082471"/>
            <a:ext cx="9522674" cy="1708160"/>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Como se observa, se tiene la mitad del camino hecho, pero es necesario conocer las relativas coordenadas solares, esta es la razón por la que se hizo la correspondiente función para calcular la posición solar que se observa en el programa.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Una buena aproximación, sin necesidad de tanto aparato matemático se tendría con la siguiente aproximación:</a:t>
            </a:r>
          </a:p>
        </p:txBody>
      </p:sp>
      <p:pic>
        <p:nvPicPr>
          <p:cNvPr id="22" name="Imagen 21">
            <a:extLst>
              <a:ext uri="{FF2B5EF4-FFF2-40B4-BE49-F238E27FC236}">
                <a16:creationId xmlns:a16="http://schemas.microsoft.com/office/drawing/2014/main" id="{5F332F5E-213E-7915-9125-D8F446CD4931}"/>
              </a:ext>
            </a:extLst>
          </p:cNvPr>
          <p:cNvPicPr>
            <a:picLocks noChangeAspect="1"/>
          </p:cNvPicPr>
          <p:nvPr/>
        </p:nvPicPr>
        <p:blipFill>
          <a:blip r:embed="rId8"/>
          <a:stretch>
            <a:fillRect/>
          </a:stretch>
        </p:blipFill>
        <p:spPr>
          <a:xfrm>
            <a:off x="5219392" y="5540604"/>
            <a:ext cx="2889628" cy="1218809"/>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E92AF123-F22F-10C4-4583-A1DC26835DDF}"/>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26</a:t>
            </a:fld>
            <a:endParaRPr lang="es-ES" sz="2000" dirty="0"/>
          </a:p>
        </p:txBody>
      </p:sp>
    </p:spTree>
    <p:extLst>
      <p:ext uri="{BB962C8B-B14F-4D97-AF65-F5344CB8AC3E}">
        <p14:creationId xmlns:p14="http://schemas.microsoft.com/office/powerpoint/2010/main" val="23914484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1428B46F-2012-832B-CA5F-4DD9E3DCF445}"/>
              </a:ext>
            </a:extLst>
          </p:cNvPr>
          <p:cNvSpPr txBox="1"/>
          <p:nvPr/>
        </p:nvSpPr>
        <p:spPr>
          <a:xfrm>
            <a:off x="118353" y="846307"/>
            <a:ext cx="11955294" cy="5478423"/>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Las comprobaciones del cálculo se harán con la misma fecha del método anterior donde se tenía:</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Aquí además serán necesarios los datos de la posición aparente del Sol que son los siguientes:</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Y se obtendrían del siguiente modo:</a:t>
            </a:r>
          </a:p>
          <a:p>
            <a:pPr algn="just"/>
            <a:endParaRPr lang="es-ES" sz="1750" dirty="0">
              <a:latin typeface="Arial" panose="020B0604020202020204" pitchFamily="34" charset="0"/>
              <a:cs typeface="Arial" panose="020B0604020202020204" pitchFamily="34" charset="0"/>
            </a:endParaRPr>
          </a:p>
          <a:p>
            <a:pPr marL="342900" indent="-342900" algn="just">
              <a:buAutoNum type="arabicParenBoth"/>
            </a:pPr>
            <a:r>
              <a:rPr lang="es-ES" sz="1750" dirty="0">
                <a:latin typeface="Arial" panose="020B0604020202020204" pitchFamily="34" charset="0"/>
                <a:cs typeface="Arial" panose="020B0604020202020204" pitchFamily="34" charset="0"/>
              </a:rPr>
              <a:t>Elementos básicos del sol (siendo el último el </a:t>
            </a:r>
            <a:r>
              <a:rPr lang="es-ES" sz="1750" dirty="0" err="1">
                <a:latin typeface="Arial" panose="020B0604020202020204" pitchFamily="34" charset="0"/>
                <a:cs typeface="Arial" panose="020B0604020202020204" pitchFamily="34" charset="0"/>
              </a:rPr>
              <a:t>radiovector</a:t>
            </a:r>
            <a:r>
              <a:rPr lang="es-ES" sz="1750" dirty="0">
                <a:latin typeface="Arial" panose="020B0604020202020204" pitchFamily="34" charset="0"/>
                <a:cs typeface="Arial" panose="020B0604020202020204" pitchFamily="34" charset="0"/>
              </a:rPr>
              <a:t> 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 Longitud verdadera</a:t>
            </a:r>
          </a:p>
          <a:p>
            <a:pPr algn="just"/>
            <a:r>
              <a:rPr lang="es-ES" sz="1750" dirty="0">
                <a:latin typeface="Arial" panose="020B0604020202020204" pitchFamily="34" charset="0"/>
                <a:cs typeface="Arial" panose="020B0604020202020204" pitchFamily="34" charset="0"/>
              </a:rPr>
              <a:t>	- Equinoccio medio de la fecha</a:t>
            </a:r>
          </a:p>
          <a:p>
            <a:pPr algn="just"/>
            <a:r>
              <a:rPr lang="es-ES" sz="1750" dirty="0">
                <a:latin typeface="Arial" panose="020B0604020202020204" pitchFamily="34" charset="0"/>
                <a:cs typeface="Arial" panose="020B0604020202020204" pitchFamily="34" charset="0"/>
              </a:rPr>
              <a:t>	- Longitud aparente</a:t>
            </a:r>
          </a:p>
          <a:p>
            <a:pPr algn="just"/>
            <a:r>
              <a:rPr lang="es-ES" sz="1750" dirty="0">
                <a:latin typeface="Arial" panose="020B0604020202020204" pitchFamily="34" charset="0"/>
                <a:cs typeface="Arial" panose="020B0604020202020204" pitchFamily="34" charset="0"/>
              </a:rPr>
              <a:t>	- Radio-vector</a:t>
            </a:r>
          </a:p>
        </p:txBody>
      </p:sp>
      <p:pic>
        <p:nvPicPr>
          <p:cNvPr id="7" name="Imagen 6">
            <a:extLst>
              <a:ext uri="{FF2B5EF4-FFF2-40B4-BE49-F238E27FC236}">
                <a16:creationId xmlns:a16="http://schemas.microsoft.com/office/drawing/2014/main" id="{B7D583A5-5C23-5EDF-AA33-6388820B551D}"/>
              </a:ext>
            </a:extLst>
          </p:cNvPr>
          <p:cNvPicPr>
            <a:picLocks noChangeAspect="1"/>
          </p:cNvPicPr>
          <p:nvPr/>
        </p:nvPicPr>
        <p:blipFill>
          <a:blip r:embed="rId2"/>
          <a:stretch>
            <a:fillRect/>
          </a:stretch>
        </p:blipFill>
        <p:spPr>
          <a:xfrm>
            <a:off x="255291" y="1361499"/>
            <a:ext cx="1733550" cy="1295400"/>
          </a:xfrm>
          <a:prstGeom prst="rect">
            <a:avLst/>
          </a:prstGeom>
        </p:spPr>
      </p:pic>
      <p:pic>
        <p:nvPicPr>
          <p:cNvPr id="11" name="Imagen 10">
            <a:extLst>
              <a:ext uri="{FF2B5EF4-FFF2-40B4-BE49-F238E27FC236}">
                <a16:creationId xmlns:a16="http://schemas.microsoft.com/office/drawing/2014/main" id="{6CD8C018-3858-6B60-3E50-00317B374F28}"/>
              </a:ext>
            </a:extLst>
          </p:cNvPr>
          <p:cNvPicPr>
            <a:picLocks noChangeAspect="1"/>
          </p:cNvPicPr>
          <p:nvPr/>
        </p:nvPicPr>
        <p:blipFill>
          <a:blip r:embed="rId3"/>
          <a:stretch>
            <a:fillRect/>
          </a:stretch>
        </p:blipFill>
        <p:spPr>
          <a:xfrm>
            <a:off x="8471702" y="3355722"/>
            <a:ext cx="3448050" cy="733425"/>
          </a:xfrm>
          <a:prstGeom prst="rect">
            <a:avLst/>
          </a:prstGeom>
          <a:ln>
            <a:solidFill>
              <a:srgbClr val="FFFF00"/>
            </a:solidFill>
          </a:ln>
        </p:spPr>
      </p:pic>
      <p:pic>
        <p:nvPicPr>
          <p:cNvPr id="14" name="Imagen 13">
            <a:extLst>
              <a:ext uri="{FF2B5EF4-FFF2-40B4-BE49-F238E27FC236}">
                <a16:creationId xmlns:a16="http://schemas.microsoft.com/office/drawing/2014/main" id="{88A45007-B20F-7476-F622-B60C3A5B5722}"/>
              </a:ext>
            </a:extLst>
          </p:cNvPr>
          <p:cNvPicPr>
            <a:picLocks noChangeAspect="1"/>
          </p:cNvPicPr>
          <p:nvPr/>
        </p:nvPicPr>
        <p:blipFill>
          <a:blip r:embed="rId4"/>
          <a:stretch>
            <a:fillRect/>
          </a:stretch>
        </p:blipFill>
        <p:spPr>
          <a:xfrm>
            <a:off x="8609030" y="4594711"/>
            <a:ext cx="2795849" cy="1844210"/>
          </a:xfrm>
          <a:prstGeom prst="rect">
            <a:avLst/>
          </a:prstGeom>
        </p:spPr>
      </p:pic>
      <p:sp>
        <p:nvSpPr>
          <p:cNvPr id="18" name="Título 1">
            <a:extLst>
              <a:ext uri="{FF2B5EF4-FFF2-40B4-BE49-F238E27FC236}">
                <a16:creationId xmlns:a16="http://schemas.microsoft.com/office/drawing/2014/main" id="{85CF3A33-B80B-EE67-22EA-D2604BF6A431}"/>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4: Fracción lunar</a:t>
            </a:r>
            <a:endParaRPr lang="es-ES" sz="2500" b="1" dirty="0">
              <a:latin typeface="Arial" panose="020B0604020202020204" pitchFamily="34" charset="0"/>
              <a:cs typeface="Arial" panose="020B0604020202020204" pitchFamily="34" charset="0"/>
            </a:endParaRPr>
          </a:p>
        </p:txBody>
      </p:sp>
      <p:sp>
        <p:nvSpPr>
          <p:cNvPr id="5" name="Marcador de número de diapositiva 12">
            <a:extLst>
              <a:ext uri="{FF2B5EF4-FFF2-40B4-BE49-F238E27FC236}">
                <a16:creationId xmlns:a16="http://schemas.microsoft.com/office/drawing/2014/main" id="{C58F2FA3-744E-CE0A-E5F4-17962E920AE3}"/>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27</a:t>
            </a:fld>
            <a:endParaRPr lang="es-ES" sz="2000" dirty="0"/>
          </a:p>
        </p:txBody>
      </p:sp>
    </p:spTree>
    <p:extLst>
      <p:ext uri="{BB962C8B-B14F-4D97-AF65-F5344CB8AC3E}">
        <p14:creationId xmlns:p14="http://schemas.microsoft.com/office/powerpoint/2010/main" val="21857426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1428B46F-2012-832B-CA5F-4DD9E3DCF445}"/>
              </a:ext>
            </a:extLst>
          </p:cNvPr>
          <p:cNvSpPr txBox="1"/>
          <p:nvPr/>
        </p:nvSpPr>
        <p:spPr>
          <a:xfrm>
            <a:off x="118353" y="846307"/>
            <a:ext cx="11955294" cy="6017032"/>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Aquí además serán necesarios los datos de la posición aparente del Sol que son los siguientes:</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Y se obtendrían del siguiente modo: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(2) Utilizando lo anterior es factible con las funciones </a:t>
            </a:r>
            <a:r>
              <a:rPr lang="es-ES" sz="1750" i="1" dirty="0">
                <a:latin typeface="Arial" panose="020B0604020202020204" pitchFamily="34" charset="0"/>
                <a:cs typeface="Arial" panose="020B0604020202020204" pitchFamily="34" charset="0"/>
              </a:rPr>
              <a:t>SunRightAscension01 </a:t>
            </a:r>
            <a:r>
              <a:rPr lang="es-ES" sz="1750" dirty="0">
                <a:latin typeface="Arial" panose="020B0604020202020204" pitchFamily="34" charset="0"/>
                <a:cs typeface="Arial" panose="020B0604020202020204" pitchFamily="34" charset="0"/>
              </a:rPr>
              <a:t>y</a:t>
            </a:r>
            <a:r>
              <a:rPr lang="es-ES" sz="1750" i="1" dirty="0">
                <a:latin typeface="Arial" panose="020B0604020202020204" pitchFamily="34" charset="0"/>
                <a:cs typeface="Arial" panose="020B0604020202020204" pitchFamily="34" charset="0"/>
              </a:rPr>
              <a:t> SunDeclination01</a:t>
            </a:r>
            <a:r>
              <a:rPr lang="es-ES" sz="1750" dirty="0">
                <a:latin typeface="Arial" panose="020B0604020202020204" pitchFamily="34" charset="0"/>
                <a:cs typeface="Arial" panose="020B0604020202020204" pitchFamily="34" charset="0"/>
              </a:rPr>
              <a:t> calcular la </a:t>
            </a:r>
            <a:r>
              <a:rPr lang="es-ES" sz="1750" i="1" dirty="0">
                <a:latin typeface="Arial" panose="020B0604020202020204" pitchFamily="34" charset="0"/>
                <a:cs typeface="Arial" panose="020B0604020202020204" pitchFamily="34" charset="0"/>
              </a:rPr>
              <a:t>Ascensión</a:t>
            </a:r>
          </a:p>
          <a:p>
            <a:pPr algn="just"/>
            <a:r>
              <a:rPr lang="es-ES" sz="1750" i="1" dirty="0">
                <a:latin typeface="Arial" panose="020B0604020202020204" pitchFamily="34" charset="0"/>
                <a:cs typeface="Arial" panose="020B0604020202020204" pitchFamily="34" charset="0"/>
              </a:rPr>
              <a:t>     Recta</a:t>
            </a:r>
            <a:r>
              <a:rPr lang="es-ES" sz="1750" dirty="0">
                <a:latin typeface="Arial" panose="020B0604020202020204" pitchFamily="34" charset="0"/>
                <a:cs typeface="Arial" panose="020B0604020202020204" pitchFamily="34" charset="0"/>
              </a:rPr>
              <a:t> y la </a:t>
            </a:r>
            <a:r>
              <a:rPr lang="es-ES" sz="1750" i="1" dirty="0">
                <a:latin typeface="Arial" panose="020B0604020202020204" pitchFamily="34" charset="0"/>
                <a:cs typeface="Arial" panose="020B0604020202020204" pitchFamily="34" charset="0"/>
              </a:rPr>
              <a:t>Declinación </a:t>
            </a:r>
            <a:r>
              <a:rPr lang="es-ES" sz="1750" dirty="0">
                <a:latin typeface="Arial" panose="020B0604020202020204" pitchFamily="34" charset="0"/>
                <a:cs typeface="Arial" panose="020B0604020202020204" pitchFamily="34" charset="0"/>
              </a:rPr>
              <a:t>solar con las funciones:</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Donde se han usados las aproximaciones “bajas” variando sólo a nivel de milésimas con el cálculo de Jean </a:t>
            </a:r>
            <a:r>
              <a:rPr lang="es-ES" sz="1750" dirty="0" err="1">
                <a:latin typeface="Arial" panose="020B0604020202020204" pitchFamily="34" charset="0"/>
                <a:cs typeface="Arial" panose="020B0604020202020204" pitchFamily="34" charset="0"/>
              </a:rPr>
              <a:t>Meeus</a:t>
            </a:r>
            <a:r>
              <a:rPr lang="es-ES" sz="1750" dirty="0">
                <a:latin typeface="Arial" panose="020B0604020202020204" pitchFamily="34" charset="0"/>
                <a:cs typeface="Arial" panose="020B0604020202020204" pitchFamily="34" charset="0"/>
              </a:rPr>
              <a:t>, como se observa a continuación, se obtiene con estos datos el cálculo correcto de la </a:t>
            </a:r>
            <a:r>
              <a:rPr lang="es-ES" sz="1750" i="1" dirty="0">
                <a:latin typeface="Arial" panose="020B0604020202020204" pitchFamily="34" charset="0"/>
                <a:cs typeface="Arial" panose="020B0604020202020204" pitchFamily="34" charset="0"/>
              </a:rPr>
              <a:t>fracción lunar</a:t>
            </a:r>
            <a:r>
              <a:rPr lang="es-ES" sz="1750" dirty="0">
                <a:latin typeface="Arial" panose="020B0604020202020204" pitchFamily="34" charset="0"/>
                <a:cs typeface="Arial" panose="020B0604020202020204" pitchFamily="34" charset="0"/>
              </a:rPr>
              <a:t> que se suele dejar a 2 decimales</a:t>
            </a:r>
          </a:p>
        </p:txBody>
      </p:sp>
      <p:pic>
        <p:nvPicPr>
          <p:cNvPr id="11" name="Imagen 10">
            <a:extLst>
              <a:ext uri="{FF2B5EF4-FFF2-40B4-BE49-F238E27FC236}">
                <a16:creationId xmlns:a16="http://schemas.microsoft.com/office/drawing/2014/main" id="{6CD8C018-3858-6B60-3E50-00317B374F28}"/>
              </a:ext>
            </a:extLst>
          </p:cNvPr>
          <p:cNvPicPr>
            <a:picLocks noChangeAspect="1"/>
          </p:cNvPicPr>
          <p:nvPr/>
        </p:nvPicPr>
        <p:blipFill>
          <a:blip r:embed="rId2"/>
          <a:stretch>
            <a:fillRect/>
          </a:stretch>
        </p:blipFill>
        <p:spPr>
          <a:xfrm>
            <a:off x="8471702" y="1587213"/>
            <a:ext cx="3448050" cy="733425"/>
          </a:xfrm>
          <a:prstGeom prst="rect">
            <a:avLst/>
          </a:prstGeom>
          <a:ln>
            <a:solidFill>
              <a:srgbClr val="FFFF00"/>
            </a:solidFill>
          </a:ln>
        </p:spPr>
      </p:pic>
      <p:pic>
        <p:nvPicPr>
          <p:cNvPr id="5" name="Imagen 4">
            <a:extLst>
              <a:ext uri="{FF2B5EF4-FFF2-40B4-BE49-F238E27FC236}">
                <a16:creationId xmlns:a16="http://schemas.microsoft.com/office/drawing/2014/main" id="{6D4F6DD0-C45B-6505-4D5C-B0B8B45F744D}"/>
              </a:ext>
            </a:extLst>
          </p:cNvPr>
          <p:cNvPicPr>
            <a:picLocks noChangeAspect="1"/>
          </p:cNvPicPr>
          <p:nvPr/>
        </p:nvPicPr>
        <p:blipFill>
          <a:blip r:embed="rId3"/>
          <a:stretch>
            <a:fillRect/>
          </a:stretch>
        </p:blipFill>
        <p:spPr>
          <a:xfrm>
            <a:off x="561142" y="3625026"/>
            <a:ext cx="6029325" cy="809625"/>
          </a:xfrm>
          <a:prstGeom prst="rect">
            <a:avLst/>
          </a:prstGeom>
          <a:ln>
            <a:solidFill>
              <a:srgbClr val="FFFF00"/>
            </a:solidFill>
          </a:ln>
        </p:spPr>
      </p:pic>
      <p:pic>
        <p:nvPicPr>
          <p:cNvPr id="8" name="Imagen 7">
            <a:extLst>
              <a:ext uri="{FF2B5EF4-FFF2-40B4-BE49-F238E27FC236}">
                <a16:creationId xmlns:a16="http://schemas.microsoft.com/office/drawing/2014/main" id="{912C4AED-0299-2E14-FFC7-560E0BA3A5A5}"/>
              </a:ext>
            </a:extLst>
          </p:cNvPr>
          <p:cNvPicPr>
            <a:picLocks noChangeAspect="1"/>
          </p:cNvPicPr>
          <p:nvPr/>
        </p:nvPicPr>
        <p:blipFill>
          <a:blip r:embed="rId4"/>
          <a:stretch>
            <a:fillRect/>
          </a:stretch>
        </p:blipFill>
        <p:spPr>
          <a:xfrm>
            <a:off x="561142" y="4868322"/>
            <a:ext cx="6048375" cy="819150"/>
          </a:xfrm>
          <a:prstGeom prst="rect">
            <a:avLst/>
          </a:prstGeom>
          <a:ln>
            <a:solidFill>
              <a:srgbClr val="FFFF00"/>
            </a:solidFill>
          </a:ln>
        </p:spPr>
      </p:pic>
      <p:sp>
        <p:nvSpPr>
          <p:cNvPr id="12" name="Título 1">
            <a:extLst>
              <a:ext uri="{FF2B5EF4-FFF2-40B4-BE49-F238E27FC236}">
                <a16:creationId xmlns:a16="http://schemas.microsoft.com/office/drawing/2014/main" id="{48B26272-EDB0-E5DD-E7CE-409E12FFA646}"/>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4: Fracción lunar</a:t>
            </a:r>
            <a:endParaRPr lang="es-ES" sz="2500" b="1" dirty="0">
              <a:latin typeface="Arial" panose="020B0604020202020204" pitchFamily="34" charset="0"/>
              <a:cs typeface="Arial" panose="020B0604020202020204" pitchFamily="34" charset="0"/>
            </a:endParaRPr>
          </a:p>
        </p:txBody>
      </p:sp>
      <p:sp>
        <p:nvSpPr>
          <p:cNvPr id="6" name="Marcador de número de diapositiva 12">
            <a:extLst>
              <a:ext uri="{FF2B5EF4-FFF2-40B4-BE49-F238E27FC236}">
                <a16:creationId xmlns:a16="http://schemas.microsoft.com/office/drawing/2014/main" id="{DAE840AF-1CCB-447A-087A-96B0A7EA9D3C}"/>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28</a:t>
            </a:fld>
            <a:endParaRPr lang="es-ES" sz="2000" dirty="0"/>
          </a:p>
        </p:txBody>
      </p:sp>
    </p:spTree>
    <p:extLst>
      <p:ext uri="{BB962C8B-B14F-4D97-AF65-F5344CB8AC3E}">
        <p14:creationId xmlns:p14="http://schemas.microsoft.com/office/powerpoint/2010/main" val="41580659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1428B46F-2012-832B-CA5F-4DD9E3DCF445}"/>
              </a:ext>
            </a:extLst>
          </p:cNvPr>
          <p:cNvSpPr txBox="1"/>
          <p:nvPr/>
        </p:nvSpPr>
        <p:spPr>
          <a:xfrm>
            <a:off x="118353" y="846307"/>
            <a:ext cx="11955294" cy="5478423"/>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Aquí además serán necesarios los datos de la posición aparente del Sol que son los siguientes:</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Y se obtendrían del siguiente modo: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(3) Finalmente se calcula la fracción iluminada lunar con la siguiente función que aplica las fórmulas vistas anteriormente</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Que genera la aproximación que se comenta:</a:t>
            </a:r>
          </a:p>
        </p:txBody>
      </p:sp>
      <p:pic>
        <p:nvPicPr>
          <p:cNvPr id="11" name="Imagen 10">
            <a:extLst>
              <a:ext uri="{FF2B5EF4-FFF2-40B4-BE49-F238E27FC236}">
                <a16:creationId xmlns:a16="http://schemas.microsoft.com/office/drawing/2014/main" id="{6CD8C018-3858-6B60-3E50-00317B374F28}"/>
              </a:ext>
            </a:extLst>
          </p:cNvPr>
          <p:cNvPicPr>
            <a:picLocks noChangeAspect="1"/>
          </p:cNvPicPr>
          <p:nvPr/>
        </p:nvPicPr>
        <p:blipFill>
          <a:blip r:embed="rId3"/>
          <a:stretch>
            <a:fillRect/>
          </a:stretch>
        </p:blipFill>
        <p:spPr>
          <a:xfrm>
            <a:off x="8471702" y="1587213"/>
            <a:ext cx="3448050" cy="733425"/>
          </a:xfrm>
          <a:prstGeom prst="rect">
            <a:avLst/>
          </a:prstGeom>
          <a:ln>
            <a:solidFill>
              <a:srgbClr val="FFFF00"/>
            </a:solidFill>
          </a:ln>
        </p:spPr>
      </p:pic>
      <p:pic>
        <p:nvPicPr>
          <p:cNvPr id="6" name="Imagen 5">
            <a:extLst>
              <a:ext uri="{FF2B5EF4-FFF2-40B4-BE49-F238E27FC236}">
                <a16:creationId xmlns:a16="http://schemas.microsoft.com/office/drawing/2014/main" id="{42047263-18E9-A9F9-FB74-3AADD244B27D}"/>
              </a:ext>
            </a:extLst>
          </p:cNvPr>
          <p:cNvPicPr>
            <a:picLocks noChangeAspect="1"/>
          </p:cNvPicPr>
          <p:nvPr/>
        </p:nvPicPr>
        <p:blipFill>
          <a:blip r:embed="rId4"/>
          <a:stretch>
            <a:fillRect/>
          </a:stretch>
        </p:blipFill>
        <p:spPr>
          <a:xfrm>
            <a:off x="2152650" y="3670587"/>
            <a:ext cx="7886700" cy="1600200"/>
          </a:xfrm>
          <a:prstGeom prst="rect">
            <a:avLst/>
          </a:prstGeom>
          <a:ln>
            <a:solidFill>
              <a:srgbClr val="00B0F0"/>
            </a:solidFill>
          </a:ln>
        </p:spPr>
      </p:pic>
      <p:pic>
        <p:nvPicPr>
          <p:cNvPr id="9" name="Imagen 8">
            <a:extLst>
              <a:ext uri="{FF2B5EF4-FFF2-40B4-BE49-F238E27FC236}">
                <a16:creationId xmlns:a16="http://schemas.microsoft.com/office/drawing/2014/main" id="{3AF5DB99-FFF9-860E-D0CE-143C80E43C32}"/>
              </a:ext>
            </a:extLst>
          </p:cNvPr>
          <p:cNvPicPr>
            <a:picLocks noChangeAspect="1"/>
          </p:cNvPicPr>
          <p:nvPr/>
        </p:nvPicPr>
        <p:blipFill>
          <a:blip r:embed="rId5"/>
          <a:stretch>
            <a:fillRect/>
          </a:stretch>
        </p:blipFill>
        <p:spPr>
          <a:xfrm>
            <a:off x="5133922" y="5898382"/>
            <a:ext cx="4633730" cy="426348"/>
          </a:xfrm>
          <a:prstGeom prst="rect">
            <a:avLst/>
          </a:prstGeom>
          <a:ln>
            <a:solidFill>
              <a:srgbClr val="00B0F0"/>
            </a:solidFill>
          </a:ln>
        </p:spPr>
      </p:pic>
      <p:sp>
        <p:nvSpPr>
          <p:cNvPr id="13" name="Título 1">
            <a:extLst>
              <a:ext uri="{FF2B5EF4-FFF2-40B4-BE49-F238E27FC236}">
                <a16:creationId xmlns:a16="http://schemas.microsoft.com/office/drawing/2014/main" id="{2B49CB7A-F719-4087-F5B3-722A66BA7AE9}"/>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4: Fracción lunar</a:t>
            </a:r>
            <a:endParaRPr lang="es-ES" sz="2500" b="1" dirty="0">
              <a:latin typeface="Arial" panose="020B0604020202020204" pitchFamily="34" charset="0"/>
              <a:cs typeface="Arial" panose="020B0604020202020204" pitchFamily="34" charset="0"/>
            </a:endParaRPr>
          </a:p>
        </p:txBody>
      </p:sp>
      <p:sp>
        <p:nvSpPr>
          <p:cNvPr id="5" name="Marcador de número de diapositiva 12">
            <a:extLst>
              <a:ext uri="{FF2B5EF4-FFF2-40B4-BE49-F238E27FC236}">
                <a16:creationId xmlns:a16="http://schemas.microsoft.com/office/drawing/2014/main" id="{72BE3F7B-A8CD-5647-EF8E-D26164DE9D6C}"/>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29</a:t>
            </a:fld>
            <a:endParaRPr lang="es-ES" sz="2000" dirty="0"/>
          </a:p>
        </p:txBody>
      </p:sp>
    </p:spTree>
    <p:extLst>
      <p:ext uri="{BB962C8B-B14F-4D97-AF65-F5344CB8AC3E}">
        <p14:creationId xmlns:p14="http://schemas.microsoft.com/office/powerpoint/2010/main" val="187447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Introducción: </a:t>
            </a:r>
            <a:r>
              <a:rPr lang="es-ES" sz="2500" b="1" dirty="0">
                <a:latin typeface="Arial" panose="020B0604020202020204" pitchFamily="34" charset="0"/>
                <a:cs typeface="Arial" panose="020B0604020202020204" pitchFamily="34" charset="0"/>
              </a:rPr>
              <a:t>¿Cómo empezó todo?</a:t>
            </a:r>
          </a:p>
        </p:txBody>
      </p:sp>
      <p:sp>
        <p:nvSpPr>
          <p:cNvPr id="3" name="CuadroTexto 2">
            <a:extLst>
              <a:ext uri="{FF2B5EF4-FFF2-40B4-BE49-F238E27FC236}">
                <a16:creationId xmlns:a16="http://schemas.microsoft.com/office/drawing/2014/main" id="{CC241D05-D2EF-6866-632F-ED12B2F3B321}"/>
              </a:ext>
            </a:extLst>
          </p:cNvPr>
          <p:cNvSpPr txBox="1"/>
          <p:nvPr/>
        </p:nvSpPr>
        <p:spPr>
          <a:xfrm>
            <a:off x="0" y="1436229"/>
            <a:ext cx="11955294" cy="5478423"/>
          </a:xfrm>
          <a:prstGeom prst="rect">
            <a:avLst/>
          </a:prstGeom>
          <a:noFill/>
        </p:spPr>
        <p:txBody>
          <a:bodyPr wrap="square" rtlCol="0">
            <a:spAutoFit/>
          </a:bodyPr>
          <a:lstStyle/>
          <a:p>
            <a:pPr algn="just"/>
            <a:r>
              <a:rPr lang="es-ES" sz="2500" dirty="0">
                <a:latin typeface="Arial" panose="020B0604020202020204" pitchFamily="34" charset="0"/>
                <a:cs typeface="Arial" panose="020B0604020202020204" pitchFamily="34" charset="0"/>
              </a:rPr>
              <a:t>Alberto Martos, de la AAM, me propone implementar los algoritmos de Jean </a:t>
            </a:r>
            <a:r>
              <a:rPr lang="es-ES" sz="2500" dirty="0" err="1">
                <a:latin typeface="Arial" panose="020B0604020202020204" pitchFamily="34" charset="0"/>
                <a:cs typeface="Arial" panose="020B0604020202020204" pitchFamily="34" charset="0"/>
              </a:rPr>
              <a:t>Meeus</a:t>
            </a:r>
            <a:r>
              <a:rPr lang="es-ES" sz="2500" dirty="0">
                <a:latin typeface="Arial" panose="020B0604020202020204" pitchFamily="34" charset="0"/>
                <a:cs typeface="Arial" panose="020B0604020202020204" pitchFamily="34" charset="0"/>
              </a:rPr>
              <a:t> para poder usarlos en un futuro de manera controlada por nosotros. La verdad es que para mí fue todo un descubrimiento</a:t>
            </a:r>
          </a:p>
          <a:p>
            <a:pPr algn="just"/>
            <a:endParaRPr lang="es-ES" sz="2500" dirty="0">
              <a:latin typeface="Arial" panose="020B0604020202020204" pitchFamily="34" charset="0"/>
              <a:cs typeface="Arial" panose="020B0604020202020204" pitchFamily="34" charset="0"/>
            </a:endParaRPr>
          </a:p>
          <a:p>
            <a:pPr algn="just"/>
            <a:endParaRPr lang="es-ES" sz="2500" dirty="0">
              <a:latin typeface="Arial" panose="020B0604020202020204" pitchFamily="34" charset="0"/>
              <a:cs typeface="Arial" panose="020B0604020202020204" pitchFamily="34" charset="0"/>
            </a:endParaRPr>
          </a:p>
          <a:p>
            <a:pPr algn="just"/>
            <a:endParaRPr lang="es-ES" sz="2500" dirty="0">
              <a:latin typeface="Arial" panose="020B0604020202020204" pitchFamily="34" charset="0"/>
              <a:cs typeface="Arial" panose="020B0604020202020204" pitchFamily="34" charset="0"/>
            </a:endParaRPr>
          </a:p>
          <a:p>
            <a:pPr algn="just"/>
            <a:r>
              <a:rPr lang="es-ES" sz="2500" dirty="0">
                <a:latin typeface="Arial" panose="020B0604020202020204" pitchFamily="34" charset="0"/>
                <a:cs typeface="Arial" panose="020B0604020202020204" pitchFamily="34" charset="0"/>
              </a:rPr>
              <a:t>Por el momento hago uso de una versión adecuada de dichos algoritmos que ofrecen aproximaciones muy razonables, superando en ocasiones algunas que se muestran muy populares.</a:t>
            </a:r>
          </a:p>
          <a:p>
            <a:pPr algn="just"/>
            <a:endParaRPr lang="es-ES" sz="2500" dirty="0">
              <a:latin typeface="Arial" panose="020B0604020202020204" pitchFamily="34" charset="0"/>
              <a:cs typeface="Arial" panose="020B0604020202020204" pitchFamily="34" charset="0"/>
            </a:endParaRPr>
          </a:p>
          <a:p>
            <a:pPr algn="just"/>
            <a:endParaRPr lang="es-ES" sz="2500" dirty="0">
              <a:latin typeface="Arial" panose="020B0604020202020204" pitchFamily="34" charset="0"/>
              <a:cs typeface="Arial" panose="020B0604020202020204" pitchFamily="34" charset="0"/>
            </a:endParaRPr>
          </a:p>
          <a:p>
            <a:pPr algn="just"/>
            <a:endParaRPr lang="es-ES" sz="2500" dirty="0">
              <a:latin typeface="Arial" panose="020B0604020202020204" pitchFamily="34" charset="0"/>
              <a:cs typeface="Arial" panose="020B0604020202020204" pitchFamily="34" charset="0"/>
            </a:endParaRPr>
          </a:p>
          <a:p>
            <a:pPr algn="just"/>
            <a:r>
              <a:rPr lang="es-ES" sz="2500" dirty="0">
                <a:latin typeface="Arial" panose="020B0604020202020204" pitchFamily="34" charset="0"/>
                <a:cs typeface="Arial" panose="020B0604020202020204" pitchFamily="34" charset="0"/>
              </a:rPr>
              <a:t>Además de lo anterior he integrado y se puede integrar bases de datos tanto información tabular como de imágenes como se verá a continuación</a:t>
            </a:r>
          </a:p>
        </p:txBody>
      </p:sp>
      <p:sp>
        <p:nvSpPr>
          <p:cNvPr id="7" name="Marcador de número de diapositiva 12">
            <a:extLst>
              <a:ext uri="{FF2B5EF4-FFF2-40B4-BE49-F238E27FC236}">
                <a16:creationId xmlns:a16="http://schemas.microsoft.com/office/drawing/2014/main" id="{CDE07886-E576-8FAF-7133-401C4C3DD3BA}"/>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a:t>
            </a:fld>
            <a:endParaRPr lang="es-ES" sz="2000" dirty="0"/>
          </a:p>
        </p:txBody>
      </p:sp>
    </p:spTree>
    <p:extLst>
      <p:ext uri="{BB962C8B-B14F-4D97-AF65-F5344CB8AC3E}">
        <p14:creationId xmlns:p14="http://schemas.microsoft.com/office/powerpoint/2010/main" val="7278759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t>
            </a:r>
            <a:r>
              <a:rPr lang="es-ES" sz="1750" b="1" dirty="0">
                <a:latin typeface="Arial" panose="020B0604020202020204" pitchFamily="34" charset="0"/>
                <a:cs typeface="Arial" panose="020B0604020202020204" pitchFamily="34" charset="0"/>
              </a:rPr>
              <a:t>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B0955942-F75D-D577-2F69-BAADEF2E0FEE}"/>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30</a:t>
            </a:fld>
            <a:endParaRPr lang="es-ES" sz="2000" dirty="0"/>
          </a:p>
        </p:txBody>
      </p:sp>
    </p:spTree>
    <p:extLst>
      <p:ext uri="{BB962C8B-B14F-4D97-AF65-F5344CB8AC3E}">
        <p14:creationId xmlns:p14="http://schemas.microsoft.com/office/powerpoint/2010/main" val="42284743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5: Fases lunares. Método algorítmico</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3054682"/>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El cálculo de fases lunares se puede hacer en </a:t>
            </a:r>
            <a:r>
              <a:rPr lang="es-ES" sz="1750" i="1" dirty="0" err="1">
                <a:latin typeface="Arial" panose="020B0604020202020204" pitchFamily="34" charset="0"/>
                <a:cs typeface="Arial" panose="020B0604020202020204" pitchFamily="34" charset="0"/>
              </a:rPr>
              <a:t>RMoon</a:t>
            </a:r>
            <a:r>
              <a:rPr lang="es-ES" sz="1750" i="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de 2 modos. Aplicando algoritmo y obteniendo cuándo será la próxima luna nueva, llena, cuarto creciente o menguante a partir de una determinada fecha dada en días y obteniendo un resultado que llegaría hasta la hora, minuto y segundo o bien haciendo uso de una base de datos que abarcan desde el 2000 a. C. hasta el 4000 d. C.</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En el algoritmo no se considera una gran precisión, pero llega a dar datos hasta el nivel de segundos con desviaciones muy pequeñas respecto a métodos más completos, existe un factor </a:t>
            </a:r>
            <a:r>
              <a:rPr lang="es-ES" sz="1750" i="1" dirty="0">
                <a:latin typeface="Arial" panose="020B0604020202020204" pitchFamily="34" charset="0"/>
                <a:cs typeface="Arial" panose="020B0604020202020204" pitchFamily="34" charset="0"/>
              </a:rPr>
              <a:t>k</a:t>
            </a:r>
            <a:r>
              <a:rPr lang="es-ES" sz="1750" dirty="0">
                <a:latin typeface="Arial" panose="020B0604020202020204" pitchFamily="34" charset="0"/>
                <a:cs typeface="Arial" panose="020B0604020202020204" pitchFamily="34" charset="0"/>
              </a:rPr>
              <a:t> que rige el cálculo de la fase más próxima y que depende del día juliano tomado como referencia:</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p:txBody>
      </p:sp>
      <p:pic>
        <p:nvPicPr>
          <p:cNvPr id="18" name="Imagen 17">
            <a:extLst>
              <a:ext uri="{FF2B5EF4-FFF2-40B4-BE49-F238E27FC236}">
                <a16:creationId xmlns:a16="http://schemas.microsoft.com/office/drawing/2014/main" id="{7C533817-D781-1E3F-0B41-E74E66133617}"/>
              </a:ext>
            </a:extLst>
          </p:cNvPr>
          <p:cNvPicPr>
            <a:picLocks noChangeAspect="1"/>
          </p:cNvPicPr>
          <p:nvPr/>
        </p:nvPicPr>
        <p:blipFill>
          <a:blip r:embed="rId2"/>
          <a:stretch>
            <a:fillRect/>
          </a:stretch>
        </p:blipFill>
        <p:spPr>
          <a:xfrm>
            <a:off x="204228" y="3471846"/>
            <a:ext cx="4649142" cy="1771823"/>
          </a:xfrm>
          <a:prstGeom prst="rect">
            <a:avLst/>
          </a:prstGeom>
          <a:ln>
            <a:solidFill>
              <a:srgbClr val="00B0F0"/>
            </a:solidFill>
          </a:ln>
        </p:spPr>
      </p:pic>
      <p:sp>
        <p:nvSpPr>
          <p:cNvPr id="21" name="CuadroTexto 20">
            <a:extLst>
              <a:ext uri="{FF2B5EF4-FFF2-40B4-BE49-F238E27FC236}">
                <a16:creationId xmlns:a16="http://schemas.microsoft.com/office/drawing/2014/main" id="{3B5E08BD-5779-72C3-3E41-185AC1DB44BA}"/>
              </a:ext>
            </a:extLst>
          </p:cNvPr>
          <p:cNvSpPr txBox="1"/>
          <p:nvPr/>
        </p:nvSpPr>
        <p:spPr>
          <a:xfrm>
            <a:off x="5034223" y="3589043"/>
            <a:ext cx="7041099" cy="900246"/>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Incluso este cálculo tiene en cuenta los elementos básicos lunares de otros algoritmos y una tabla de argumentos periódicos de cierta extensión para considerar perturbaciones planetarias</a:t>
            </a:r>
          </a:p>
        </p:txBody>
      </p:sp>
      <p:pic>
        <p:nvPicPr>
          <p:cNvPr id="24" name="Imagen 23">
            <a:extLst>
              <a:ext uri="{FF2B5EF4-FFF2-40B4-BE49-F238E27FC236}">
                <a16:creationId xmlns:a16="http://schemas.microsoft.com/office/drawing/2014/main" id="{4306D6FC-0A64-0F9D-8F10-140D165C235E}"/>
              </a:ext>
            </a:extLst>
          </p:cNvPr>
          <p:cNvPicPr>
            <a:picLocks noChangeAspect="1"/>
          </p:cNvPicPr>
          <p:nvPr/>
        </p:nvPicPr>
        <p:blipFill>
          <a:blip r:embed="rId3"/>
          <a:stretch>
            <a:fillRect/>
          </a:stretch>
        </p:blipFill>
        <p:spPr>
          <a:xfrm>
            <a:off x="5034223" y="4557234"/>
            <a:ext cx="5512096" cy="2203374"/>
          </a:xfrm>
          <a:prstGeom prst="rect">
            <a:avLst/>
          </a:prstGeom>
          <a:ln>
            <a:solidFill>
              <a:srgbClr val="00B0F0"/>
            </a:solidFill>
          </a:ln>
        </p:spPr>
      </p:pic>
      <p:sp>
        <p:nvSpPr>
          <p:cNvPr id="6" name="Marcador de número de diapositiva 12">
            <a:extLst>
              <a:ext uri="{FF2B5EF4-FFF2-40B4-BE49-F238E27FC236}">
                <a16:creationId xmlns:a16="http://schemas.microsoft.com/office/drawing/2014/main" id="{458A658E-B121-631B-7569-43D6B331D678}"/>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31</a:t>
            </a:fld>
            <a:endParaRPr lang="es-ES" sz="2000" dirty="0"/>
          </a:p>
        </p:txBody>
      </p:sp>
    </p:spTree>
    <p:extLst>
      <p:ext uri="{BB962C8B-B14F-4D97-AF65-F5344CB8AC3E}">
        <p14:creationId xmlns:p14="http://schemas.microsoft.com/office/powerpoint/2010/main" val="16684790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5: Fases lunares. Método algorítmico</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2516073"/>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El cálculo de fases lunares se puede hacer en </a:t>
            </a:r>
            <a:r>
              <a:rPr lang="es-ES" sz="1750" i="1" dirty="0" err="1">
                <a:latin typeface="Arial" panose="020B0604020202020204" pitchFamily="34" charset="0"/>
                <a:cs typeface="Arial" panose="020B0604020202020204" pitchFamily="34" charset="0"/>
              </a:rPr>
              <a:t>RMoon</a:t>
            </a:r>
            <a:r>
              <a:rPr lang="es-ES" sz="1750" i="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de 2 modos. Aplicando algoritmo y obteniendo cuándo será la próxima luna nueva, llena, cuarto creciente o menguante a partir de una determinada fecha dada en días y obteniendo un resultado que llegaría hasta la hora, minuto y segundo o bien haciendo uso de una base de datos que abarca desde el 2000 a. C. hasta el 4000 d. C.</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En este caso existe una función de uso sencillo para ello:</a:t>
            </a:r>
          </a:p>
        </p:txBody>
      </p:sp>
      <p:pic>
        <p:nvPicPr>
          <p:cNvPr id="9" name="Imagen 8">
            <a:extLst>
              <a:ext uri="{FF2B5EF4-FFF2-40B4-BE49-F238E27FC236}">
                <a16:creationId xmlns:a16="http://schemas.microsoft.com/office/drawing/2014/main" id="{5A6EA603-6671-932B-0ED5-F4202E08D037}"/>
              </a:ext>
            </a:extLst>
          </p:cNvPr>
          <p:cNvPicPr>
            <a:picLocks noChangeAspect="1"/>
          </p:cNvPicPr>
          <p:nvPr/>
        </p:nvPicPr>
        <p:blipFill>
          <a:blip r:embed="rId2"/>
          <a:stretch>
            <a:fillRect/>
          </a:stretch>
        </p:blipFill>
        <p:spPr>
          <a:xfrm>
            <a:off x="118353" y="2180383"/>
            <a:ext cx="5248275" cy="457200"/>
          </a:xfrm>
          <a:prstGeom prst="rect">
            <a:avLst/>
          </a:prstGeom>
          <a:ln>
            <a:solidFill>
              <a:srgbClr val="00B0F0"/>
            </a:solidFill>
          </a:ln>
        </p:spPr>
      </p:pic>
      <p:pic>
        <p:nvPicPr>
          <p:cNvPr id="12" name="Imagen 11">
            <a:extLst>
              <a:ext uri="{FF2B5EF4-FFF2-40B4-BE49-F238E27FC236}">
                <a16:creationId xmlns:a16="http://schemas.microsoft.com/office/drawing/2014/main" id="{FA443977-404A-1A4D-E84F-D916B1CA0074}"/>
              </a:ext>
            </a:extLst>
          </p:cNvPr>
          <p:cNvPicPr>
            <a:picLocks noChangeAspect="1"/>
          </p:cNvPicPr>
          <p:nvPr/>
        </p:nvPicPr>
        <p:blipFill>
          <a:blip r:embed="rId3"/>
          <a:stretch>
            <a:fillRect/>
          </a:stretch>
        </p:blipFill>
        <p:spPr>
          <a:xfrm>
            <a:off x="6096000" y="2408983"/>
            <a:ext cx="5753100" cy="1438275"/>
          </a:xfrm>
          <a:prstGeom prst="rect">
            <a:avLst/>
          </a:prstGeom>
          <a:ln>
            <a:solidFill>
              <a:srgbClr val="00B0F0"/>
            </a:solidFill>
          </a:ln>
        </p:spPr>
      </p:pic>
      <p:pic>
        <p:nvPicPr>
          <p:cNvPr id="16" name="Imagen 15">
            <a:extLst>
              <a:ext uri="{FF2B5EF4-FFF2-40B4-BE49-F238E27FC236}">
                <a16:creationId xmlns:a16="http://schemas.microsoft.com/office/drawing/2014/main" id="{B8A6923E-D1A2-23DB-52A4-EB48126B8E68}"/>
              </a:ext>
            </a:extLst>
          </p:cNvPr>
          <p:cNvPicPr>
            <a:picLocks noChangeAspect="1"/>
          </p:cNvPicPr>
          <p:nvPr/>
        </p:nvPicPr>
        <p:blipFill>
          <a:blip r:embed="rId4"/>
          <a:stretch>
            <a:fillRect/>
          </a:stretch>
        </p:blipFill>
        <p:spPr>
          <a:xfrm>
            <a:off x="224569" y="3853564"/>
            <a:ext cx="5778370" cy="2316124"/>
          </a:xfrm>
          <a:prstGeom prst="rect">
            <a:avLst/>
          </a:prstGeom>
          <a:ln>
            <a:solidFill>
              <a:srgbClr val="00B0F0"/>
            </a:solidFill>
          </a:ln>
        </p:spPr>
      </p:pic>
      <p:sp>
        <p:nvSpPr>
          <p:cNvPr id="6" name="Marcador de número de diapositiva 12">
            <a:extLst>
              <a:ext uri="{FF2B5EF4-FFF2-40B4-BE49-F238E27FC236}">
                <a16:creationId xmlns:a16="http://schemas.microsoft.com/office/drawing/2014/main" id="{47CF71E7-F54E-67F4-ADE6-D75D72497682}"/>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32</a:t>
            </a:fld>
            <a:endParaRPr lang="es-ES" sz="2000" dirty="0"/>
          </a:p>
        </p:txBody>
      </p:sp>
    </p:spTree>
    <p:extLst>
      <p:ext uri="{BB962C8B-B14F-4D97-AF65-F5344CB8AC3E}">
        <p14:creationId xmlns:p14="http://schemas.microsoft.com/office/powerpoint/2010/main" val="23985313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5: Fases lunares. Método algorítmico</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1708160"/>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El cálculo de fases lunares se puede hacer en </a:t>
            </a:r>
            <a:r>
              <a:rPr lang="es-ES" sz="1750" i="1" dirty="0" err="1">
                <a:latin typeface="Arial" panose="020B0604020202020204" pitchFamily="34" charset="0"/>
                <a:cs typeface="Arial" panose="020B0604020202020204" pitchFamily="34" charset="0"/>
              </a:rPr>
              <a:t>RMoon</a:t>
            </a:r>
            <a:r>
              <a:rPr lang="es-ES" sz="1750" i="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de 2 modos. Aplicando algoritmo y obteniendo cuándo será la próxima luna nueva, llena, cuarto creciente o menguante a partir de una determinada fecha dada en días y obteniendo un resultado que llegaría hasta la hora, minuto y segundo o bien haciendo uso de una base de datos que abarca desde el 2000 a. C. hasta el 4000 d. C.</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Probando con otro ejemplo se tiene también gran precisión:</a:t>
            </a:r>
          </a:p>
        </p:txBody>
      </p:sp>
      <p:pic>
        <p:nvPicPr>
          <p:cNvPr id="5" name="Imagen 4">
            <a:extLst>
              <a:ext uri="{FF2B5EF4-FFF2-40B4-BE49-F238E27FC236}">
                <a16:creationId xmlns:a16="http://schemas.microsoft.com/office/drawing/2014/main" id="{3987DBB3-5CDA-8484-77E6-5BBF57B0B176}"/>
              </a:ext>
            </a:extLst>
          </p:cNvPr>
          <p:cNvPicPr>
            <a:picLocks noChangeAspect="1"/>
          </p:cNvPicPr>
          <p:nvPr/>
        </p:nvPicPr>
        <p:blipFill>
          <a:blip r:embed="rId2"/>
          <a:stretch>
            <a:fillRect/>
          </a:stretch>
        </p:blipFill>
        <p:spPr>
          <a:xfrm>
            <a:off x="3738562" y="2817113"/>
            <a:ext cx="4714875" cy="295275"/>
          </a:xfrm>
          <a:prstGeom prst="rect">
            <a:avLst/>
          </a:prstGeom>
          <a:ln>
            <a:solidFill>
              <a:srgbClr val="00B0F0"/>
            </a:solidFill>
          </a:ln>
        </p:spPr>
      </p:pic>
      <p:pic>
        <p:nvPicPr>
          <p:cNvPr id="8" name="Imagen 7">
            <a:extLst>
              <a:ext uri="{FF2B5EF4-FFF2-40B4-BE49-F238E27FC236}">
                <a16:creationId xmlns:a16="http://schemas.microsoft.com/office/drawing/2014/main" id="{FA1EF33E-DC93-3045-5979-945B15F8FD2B}"/>
              </a:ext>
            </a:extLst>
          </p:cNvPr>
          <p:cNvPicPr>
            <a:picLocks noChangeAspect="1"/>
          </p:cNvPicPr>
          <p:nvPr/>
        </p:nvPicPr>
        <p:blipFill>
          <a:blip r:embed="rId3"/>
          <a:stretch>
            <a:fillRect/>
          </a:stretch>
        </p:blipFill>
        <p:spPr>
          <a:xfrm>
            <a:off x="2728911" y="5855729"/>
            <a:ext cx="6734175" cy="733425"/>
          </a:xfrm>
          <a:prstGeom prst="rect">
            <a:avLst/>
          </a:prstGeom>
          <a:ln>
            <a:solidFill>
              <a:srgbClr val="00B0F0"/>
            </a:solidFill>
          </a:ln>
        </p:spPr>
      </p:pic>
      <p:pic>
        <p:nvPicPr>
          <p:cNvPr id="11" name="Imagen 10">
            <a:extLst>
              <a:ext uri="{FF2B5EF4-FFF2-40B4-BE49-F238E27FC236}">
                <a16:creationId xmlns:a16="http://schemas.microsoft.com/office/drawing/2014/main" id="{90DCB34A-7502-8DBA-B956-0810D77E4292}"/>
              </a:ext>
            </a:extLst>
          </p:cNvPr>
          <p:cNvPicPr>
            <a:picLocks noChangeAspect="1"/>
          </p:cNvPicPr>
          <p:nvPr/>
        </p:nvPicPr>
        <p:blipFill>
          <a:blip r:embed="rId4"/>
          <a:stretch>
            <a:fillRect/>
          </a:stretch>
        </p:blipFill>
        <p:spPr>
          <a:xfrm>
            <a:off x="2814635" y="3745613"/>
            <a:ext cx="6562725" cy="1428750"/>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FF3B7700-899A-CF5B-4BAD-D8669F6C0FE1}"/>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33</a:t>
            </a:fld>
            <a:endParaRPr lang="es-ES" sz="2000" dirty="0"/>
          </a:p>
        </p:txBody>
      </p:sp>
    </p:spTree>
    <p:extLst>
      <p:ext uri="{BB962C8B-B14F-4D97-AF65-F5344CB8AC3E}">
        <p14:creationId xmlns:p14="http://schemas.microsoft.com/office/powerpoint/2010/main" val="20235770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t>
            </a:r>
            <a:r>
              <a:rPr lang="es-ES" sz="1750" b="1" dirty="0">
                <a:latin typeface="Arial" panose="020B0604020202020204" pitchFamily="34" charset="0"/>
                <a:cs typeface="Arial" panose="020B0604020202020204" pitchFamily="34" charset="0"/>
              </a:rPr>
              <a:t>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40FCC360-758B-DAA9-F5AC-94A022FFF7AA}"/>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34</a:t>
            </a:fld>
            <a:endParaRPr lang="es-ES" sz="2000" dirty="0"/>
          </a:p>
        </p:txBody>
      </p:sp>
    </p:spTree>
    <p:extLst>
      <p:ext uri="{BB962C8B-B14F-4D97-AF65-F5344CB8AC3E}">
        <p14:creationId xmlns:p14="http://schemas.microsoft.com/office/powerpoint/2010/main" val="37426084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5: Fases lunares. Método Base de datos</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332398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En este caso se hace uso de los datos de Fred </a:t>
            </a:r>
            <a:r>
              <a:rPr lang="es-ES" sz="1750" dirty="0" err="1">
                <a:latin typeface="Arial" panose="020B0604020202020204" pitchFamily="34" charset="0"/>
                <a:cs typeface="Arial" panose="020B0604020202020204" pitchFamily="34" charset="0"/>
              </a:rPr>
              <a:t>Espenak</a:t>
            </a:r>
            <a:r>
              <a:rPr lang="es-ES" sz="1750" dirty="0">
                <a:latin typeface="Arial" panose="020B0604020202020204" pitchFamily="34" charset="0"/>
                <a:cs typeface="Arial" panose="020B0604020202020204" pitchFamily="34" charset="0"/>
              </a:rPr>
              <a:t> directamente accesibles en la librería.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La estructura de las tablas es muy sencilla el primer campo es la fecha histórica* y el segundo es la hora a la que se produce dejando, en los casos de luna llena y nueva una tercera columna informando si es o no Eclipse. </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Se resuelven los ejemplos anteriores: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(1) Se considera la tabla correspondiente a la fase (hay 4 tablas desde el 2000 a.C. hasta el 4000 </a:t>
            </a:r>
            <a:r>
              <a:rPr lang="es-ES" sz="1750" dirty="0" err="1">
                <a:latin typeface="Arial" panose="020B0604020202020204" pitchFamily="34" charset="0"/>
                <a:cs typeface="Arial" panose="020B0604020202020204" pitchFamily="34" charset="0"/>
              </a:rPr>
              <a:t>d.C</a:t>
            </a:r>
            <a:r>
              <a:rPr lang="es-ES" sz="1750" dirty="0">
                <a:latin typeface="Arial" panose="020B0604020202020204" pitchFamily="34" charset="0"/>
                <a:cs typeface="Arial" panose="020B0604020202020204" pitchFamily="34" charset="0"/>
              </a:rPr>
              <a:t>)</a:t>
            </a:r>
          </a:p>
          <a:p>
            <a:pPr algn="just"/>
            <a:r>
              <a:rPr lang="es-ES" sz="1750" dirty="0">
                <a:latin typeface="Arial" panose="020B0604020202020204" pitchFamily="34" charset="0"/>
                <a:cs typeface="Arial" panose="020B0604020202020204" pitchFamily="34" charset="0"/>
              </a:rPr>
              <a:t>	(2) Se eliminan las fechas BC (por si dan problemas)</a:t>
            </a:r>
          </a:p>
          <a:p>
            <a:pPr algn="just"/>
            <a:r>
              <a:rPr lang="es-ES" sz="1750" dirty="0">
                <a:latin typeface="Arial" panose="020B0604020202020204" pitchFamily="34" charset="0"/>
                <a:cs typeface="Arial" panose="020B0604020202020204" pitchFamily="34" charset="0"/>
              </a:rPr>
              <a:t>	(3) Se consideran las fechas mayores o iguales a la dada por la referencia y se considera un mes después 	(por si hay algún problema con un febrero, se puede tomar 2 meses después al dado)</a:t>
            </a:r>
          </a:p>
          <a:p>
            <a:pPr algn="just"/>
            <a:r>
              <a:rPr lang="es-ES" sz="1750" dirty="0">
                <a:latin typeface="Arial" panose="020B0604020202020204" pitchFamily="34" charset="0"/>
                <a:cs typeface="Arial" panose="020B0604020202020204" pitchFamily="34" charset="0"/>
              </a:rPr>
              <a:t>	(4) Se toma la primera fecha que aparezca</a:t>
            </a:r>
          </a:p>
        </p:txBody>
      </p:sp>
      <p:pic>
        <p:nvPicPr>
          <p:cNvPr id="6" name="Imagen 5">
            <a:extLst>
              <a:ext uri="{FF2B5EF4-FFF2-40B4-BE49-F238E27FC236}">
                <a16:creationId xmlns:a16="http://schemas.microsoft.com/office/drawing/2014/main" id="{58736E18-5543-A138-1424-55EF37F3DC54}"/>
              </a:ext>
            </a:extLst>
          </p:cNvPr>
          <p:cNvPicPr>
            <a:picLocks noChangeAspect="1"/>
          </p:cNvPicPr>
          <p:nvPr/>
        </p:nvPicPr>
        <p:blipFill>
          <a:blip r:embed="rId2"/>
          <a:stretch>
            <a:fillRect/>
          </a:stretch>
        </p:blipFill>
        <p:spPr>
          <a:xfrm>
            <a:off x="1123188" y="4253341"/>
            <a:ext cx="5900610" cy="1102312"/>
          </a:xfrm>
          <a:prstGeom prst="rect">
            <a:avLst/>
          </a:prstGeom>
          <a:ln>
            <a:solidFill>
              <a:srgbClr val="00B0F0"/>
            </a:solidFill>
          </a:ln>
        </p:spPr>
      </p:pic>
      <p:pic>
        <p:nvPicPr>
          <p:cNvPr id="9" name="Imagen 8">
            <a:extLst>
              <a:ext uri="{FF2B5EF4-FFF2-40B4-BE49-F238E27FC236}">
                <a16:creationId xmlns:a16="http://schemas.microsoft.com/office/drawing/2014/main" id="{6E24ACBA-29BC-9B6A-34C9-E6F6C5E3E5EF}"/>
              </a:ext>
            </a:extLst>
          </p:cNvPr>
          <p:cNvPicPr>
            <a:picLocks noChangeAspect="1"/>
          </p:cNvPicPr>
          <p:nvPr/>
        </p:nvPicPr>
        <p:blipFill>
          <a:blip r:embed="rId3"/>
          <a:stretch>
            <a:fillRect/>
          </a:stretch>
        </p:blipFill>
        <p:spPr>
          <a:xfrm>
            <a:off x="4676774" y="5497723"/>
            <a:ext cx="6818539" cy="1185833"/>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424C49AD-9F92-B5BC-0801-F853B3A6C798}"/>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35</a:t>
            </a:fld>
            <a:endParaRPr lang="es-ES" sz="2000" dirty="0"/>
          </a:p>
        </p:txBody>
      </p:sp>
    </p:spTree>
    <p:extLst>
      <p:ext uri="{BB962C8B-B14F-4D97-AF65-F5344CB8AC3E}">
        <p14:creationId xmlns:p14="http://schemas.microsoft.com/office/powerpoint/2010/main" val="37434454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t>
            </a:r>
            <a:r>
              <a:rPr lang="es-ES" sz="1750" b="1" dirty="0">
                <a:latin typeface="Arial" panose="020B0604020202020204" pitchFamily="34" charset="0"/>
                <a:cs typeface="Arial" panose="020B0604020202020204" pitchFamily="34" charset="0"/>
              </a:rPr>
              <a:t>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0FB22DF9-BC50-72E5-299F-460F3A6E7D7A}"/>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36</a:t>
            </a:fld>
            <a:endParaRPr lang="es-ES" sz="2000" dirty="0"/>
          </a:p>
        </p:txBody>
      </p:sp>
    </p:spTree>
    <p:extLst>
      <p:ext uri="{BB962C8B-B14F-4D97-AF65-F5344CB8AC3E}">
        <p14:creationId xmlns:p14="http://schemas.microsoft.com/office/powerpoint/2010/main" val="27994774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6: Predicción de Eclipses. Método algorítmico</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Algo análogo a las fases lunares se tiene para el caso de los eclipses. Al fin de cuentas los eclipses pueden ser vistos como un caso particular de fase lunar donde tienen lugar ciertos eventos simultáneos: fase de luna nueva o llena, cercanía a los nodos, </a:t>
            </a:r>
            <a:r>
              <a:rPr lang="es-ES" sz="1750" dirty="0" err="1">
                <a:latin typeface="Arial" panose="020B0604020202020204" pitchFamily="34" charset="0"/>
                <a:cs typeface="Arial" panose="020B0604020202020204" pitchFamily="34" charset="0"/>
              </a:rPr>
              <a:t>etc</a:t>
            </a:r>
            <a:r>
              <a:rPr lang="es-ES" sz="1750" dirty="0">
                <a:latin typeface="Arial" panose="020B0604020202020204" pitchFamily="34" charset="0"/>
                <a:cs typeface="Arial" panose="020B0604020202020204" pitchFamily="34" charset="0"/>
              </a:rPr>
              <a:t>;</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Bajo este método hay un ángulo el </a:t>
            </a:r>
            <a:r>
              <a:rPr lang="es-ES" sz="1750" i="1" dirty="0">
                <a:latin typeface="Arial" panose="020B0604020202020204" pitchFamily="34" charset="0"/>
                <a:cs typeface="Arial" panose="020B0604020202020204" pitchFamily="34" charset="0"/>
              </a:rPr>
              <a:t>F</a:t>
            </a:r>
            <a:r>
              <a:rPr lang="es-ES" sz="1750" dirty="0">
                <a:latin typeface="Arial" panose="020B0604020202020204" pitchFamily="34" charset="0"/>
                <a:cs typeface="Arial" panose="020B0604020202020204" pitchFamily="34" charset="0"/>
              </a:rPr>
              <a:t> que controla la existencia o no de un eclipse dejando cierta zona de incertidumbre que requeriría un mayor análisis, por tanto, existe una mínima posibilidad de que el método no sea certero:</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En la función se da por tanto información sobre el resultado de este ángulo</a:t>
            </a:r>
          </a:p>
        </p:txBody>
      </p:sp>
      <p:pic>
        <p:nvPicPr>
          <p:cNvPr id="5" name="Imagen 4">
            <a:extLst>
              <a:ext uri="{FF2B5EF4-FFF2-40B4-BE49-F238E27FC236}">
                <a16:creationId xmlns:a16="http://schemas.microsoft.com/office/drawing/2014/main" id="{0D761017-3850-26BC-0995-C50E605298A9}"/>
              </a:ext>
            </a:extLst>
          </p:cNvPr>
          <p:cNvPicPr>
            <a:picLocks noChangeAspect="1"/>
          </p:cNvPicPr>
          <p:nvPr/>
        </p:nvPicPr>
        <p:blipFill>
          <a:blip r:embed="rId2"/>
          <a:stretch>
            <a:fillRect/>
          </a:stretch>
        </p:blipFill>
        <p:spPr>
          <a:xfrm>
            <a:off x="118353" y="2009199"/>
            <a:ext cx="6934200" cy="1162050"/>
          </a:xfrm>
          <a:prstGeom prst="rect">
            <a:avLst/>
          </a:prstGeom>
          <a:ln>
            <a:solidFill>
              <a:srgbClr val="00B0F0"/>
            </a:solidFill>
          </a:ln>
        </p:spPr>
      </p:pic>
      <p:pic>
        <p:nvPicPr>
          <p:cNvPr id="8" name="Imagen 7">
            <a:extLst>
              <a:ext uri="{FF2B5EF4-FFF2-40B4-BE49-F238E27FC236}">
                <a16:creationId xmlns:a16="http://schemas.microsoft.com/office/drawing/2014/main" id="{D78EEBDD-135C-D232-BDDB-B5A74F46762D}"/>
              </a:ext>
            </a:extLst>
          </p:cNvPr>
          <p:cNvPicPr>
            <a:picLocks noChangeAspect="1"/>
          </p:cNvPicPr>
          <p:nvPr/>
        </p:nvPicPr>
        <p:blipFill>
          <a:blip r:embed="rId3"/>
          <a:stretch>
            <a:fillRect/>
          </a:stretch>
        </p:blipFill>
        <p:spPr>
          <a:xfrm>
            <a:off x="2643187" y="4571616"/>
            <a:ext cx="6905625" cy="1371600"/>
          </a:xfrm>
          <a:prstGeom prst="rect">
            <a:avLst/>
          </a:prstGeom>
          <a:ln>
            <a:solidFill>
              <a:srgbClr val="00B0F0"/>
            </a:solidFill>
          </a:ln>
        </p:spPr>
      </p:pic>
      <p:cxnSp>
        <p:nvCxnSpPr>
          <p:cNvPr id="11" name="Conector recto 10">
            <a:extLst>
              <a:ext uri="{FF2B5EF4-FFF2-40B4-BE49-F238E27FC236}">
                <a16:creationId xmlns:a16="http://schemas.microsoft.com/office/drawing/2014/main" id="{3C7C46A2-484E-559D-71CA-27A71B4D76E5}"/>
              </a:ext>
            </a:extLst>
          </p:cNvPr>
          <p:cNvCxnSpPr>
            <a:cxnSpLocks/>
          </p:cNvCxnSpPr>
          <p:nvPr/>
        </p:nvCxnSpPr>
        <p:spPr>
          <a:xfrm>
            <a:off x="3798277" y="5471862"/>
            <a:ext cx="5657222"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 name="Conector recto 12">
            <a:extLst>
              <a:ext uri="{FF2B5EF4-FFF2-40B4-BE49-F238E27FC236}">
                <a16:creationId xmlns:a16="http://schemas.microsoft.com/office/drawing/2014/main" id="{3DB7A6A2-4FD6-69A0-3D8D-EB86018E572F}"/>
              </a:ext>
            </a:extLst>
          </p:cNvPr>
          <p:cNvCxnSpPr>
            <a:cxnSpLocks/>
          </p:cNvCxnSpPr>
          <p:nvPr/>
        </p:nvCxnSpPr>
        <p:spPr>
          <a:xfrm>
            <a:off x="2643187" y="5674502"/>
            <a:ext cx="2622149"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7" name="Marcador de número de diapositiva 12">
            <a:extLst>
              <a:ext uri="{FF2B5EF4-FFF2-40B4-BE49-F238E27FC236}">
                <a16:creationId xmlns:a16="http://schemas.microsoft.com/office/drawing/2014/main" id="{CEF0A937-C0E4-4971-5708-3BCD5FFEC5E5}"/>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37</a:t>
            </a:fld>
            <a:endParaRPr lang="es-ES" sz="2000" dirty="0"/>
          </a:p>
        </p:txBody>
      </p:sp>
    </p:spTree>
    <p:extLst>
      <p:ext uri="{BB962C8B-B14F-4D97-AF65-F5344CB8AC3E}">
        <p14:creationId xmlns:p14="http://schemas.microsoft.com/office/powerpoint/2010/main" val="27506990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6: Predicción de Eclipses. Método algorítmico</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3862596"/>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Algo análogo a las fases lunares se tiene para el caso de los eclipses. Al fin de cuentas los eclipses pueden ser visto como un caso particular de fase lunar donde tienen lugar ciertos eventos simultáneos: fase de luna nueva o llena, cercanía a los nodos, </a:t>
            </a:r>
            <a:r>
              <a:rPr lang="es-ES" sz="1750" dirty="0" err="1">
                <a:latin typeface="Arial" panose="020B0604020202020204" pitchFamily="34" charset="0"/>
                <a:cs typeface="Arial" panose="020B0604020202020204" pitchFamily="34" charset="0"/>
              </a:rPr>
              <a:t>etc</a:t>
            </a:r>
            <a:r>
              <a:rPr lang="es-ES" sz="1750" dirty="0">
                <a:latin typeface="Arial" panose="020B0604020202020204" pitchFamily="34" charset="0"/>
                <a:cs typeface="Arial" panose="020B0604020202020204" pitchFamily="34" charset="0"/>
              </a:rPr>
              <a:t>;</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Se desarrollan cálculos para los eclipses de Luna – Sol y después se pueden analizar los próximos a tener en cuenta</a:t>
            </a:r>
          </a:p>
        </p:txBody>
      </p:sp>
      <p:pic>
        <p:nvPicPr>
          <p:cNvPr id="6" name="Imagen 5">
            <a:extLst>
              <a:ext uri="{FF2B5EF4-FFF2-40B4-BE49-F238E27FC236}">
                <a16:creationId xmlns:a16="http://schemas.microsoft.com/office/drawing/2014/main" id="{8F6FBF83-033E-41B9-D3AC-4E30ACBA987D}"/>
              </a:ext>
            </a:extLst>
          </p:cNvPr>
          <p:cNvPicPr>
            <a:picLocks noChangeAspect="1"/>
          </p:cNvPicPr>
          <p:nvPr/>
        </p:nvPicPr>
        <p:blipFill>
          <a:blip r:embed="rId2"/>
          <a:stretch>
            <a:fillRect/>
          </a:stretch>
        </p:blipFill>
        <p:spPr>
          <a:xfrm>
            <a:off x="2221346" y="2502758"/>
            <a:ext cx="7749307" cy="1012633"/>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186688A1-835D-951E-5AE9-359F64B7C26B}"/>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38</a:t>
            </a:fld>
            <a:endParaRPr lang="es-ES" sz="2000" dirty="0"/>
          </a:p>
        </p:txBody>
      </p:sp>
    </p:spTree>
    <p:extLst>
      <p:ext uri="{BB962C8B-B14F-4D97-AF65-F5344CB8AC3E}">
        <p14:creationId xmlns:p14="http://schemas.microsoft.com/office/powerpoint/2010/main" val="39949589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6: Predicción de Eclipses. Método algorítmico</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1977464"/>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Eclipse de Sol:</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En este caso la función a utilizar es muy sencilla, sólo necesita de un registro en formato </a:t>
            </a:r>
            <a:r>
              <a:rPr lang="es-ES" sz="1750" i="1" dirty="0" err="1">
                <a:latin typeface="Arial" panose="020B0604020202020204" pitchFamily="34" charset="0"/>
                <a:cs typeface="Arial" panose="020B0604020202020204" pitchFamily="34" charset="0"/>
              </a:rPr>
              <a:t>yyyy</a:t>
            </a:r>
            <a:r>
              <a:rPr lang="es-ES" sz="1750" i="1" dirty="0">
                <a:latin typeface="Arial" panose="020B0604020202020204" pitchFamily="34" charset="0"/>
                <a:cs typeface="Arial" panose="020B0604020202020204" pitchFamily="34" charset="0"/>
              </a:rPr>
              <a:t>-mm-</a:t>
            </a:r>
            <a:r>
              <a:rPr lang="es-ES" sz="1750" i="1" dirty="0" err="1">
                <a:latin typeface="Arial" panose="020B0604020202020204" pitchFamily="34" charset="0"/>
                <a:cs typeface="Arial" panose="020B0604020202020204" pitchFamily="34" charset="0"/>
              </a:rPr>
              <a:t>dd</a:t>
            </a:r>
            <a:r>
              <a:rPr lang="es-ES" sz="1750" dirty="0">
                <a:latin typeface="Arial" panose="020B0604020202020204" pitchFamily="34" charset="0"/>
                <a:cs typeface="Arial" panose="020B0604020202020204" pitchFamily="34" charset="0"/>
              </a:rPr>
              <a:t> anterior a la ocurrencia del eclipse</a:t>
            </a:r>
          </a:p>
        </p:txBody>
      </p:sp>
      <p:pic>
        <p:nvPicPr>
          <p:cNvPr id="5" name="Imagen 4">
            <a:extLst>
              <a:ext uri="{FF2B5EF4-FFF2-40B4-BE49-F238E27FC236}">
                <a16:creationId xmlns:a16="http://schemas.microsoft.com/office/drawing/2014/main" id="{0E137F0B-FC29-04B8-AF7D-309AA55FE918}"/>
              </a:ext>
            </a:extLst>
          </p:cNvPr>
          <p:cNvPicPr>
            <a:picLocks noChangeAspect="1"/>
          </p:cNvPicPr>
          <p:nvPr/>
        </p:nvPicPr>
        <p:blipFill>
          <a:blip r:embed="rId2"/>
          <a:stretch>
            <a:fillRect/>
          </a:stretch>
        </p:blipFill>
        <p:spPr>
          <a:xfrm>
            <a:off x="4049119" y="1470590"/>
            <a:ext cx="2486025" cy="304800"/>
          </a:xfrm>
          <a:prstGeom prst="rect">
            <a:avLst/>
          </a:prstGeom>
          <a:ln>
            <a:solidFill>
              <a:srgbClr val="00B0F0"/>
            </a:solidFill>
          </a:ln>
        </p:spPr>
      </p:pic>
      <p:pic>
        <p:nvPicPr>
          <p:cNvPr id="8" name="Imagen 7">
            <a:extLst>
              <a:ext uri="{FF2B5EF4-FFF2-40B4-BE49-F238E27FC236}">
                <a16:creationId xmlns:a16="http://schemas.microsoft.com/office/drawing/2014/main" id="{D6EBA926-ACB0-3C37-BC26-1F2B77C86E67}"/>
              </a:ext>
            </a:extLst>
          </p:cNvPr>
          <p:cNvPicPr>
            <a:picLocks noChangeAspect="1"/>
          </p:cNvPicPr>
          <p:nvPr/>
        </p:nvPicPr>
        <p:blipFill>
          <a:blip r:embed="rId3"/>
          <a:stretch>
            <a:fillRect/>
          </a:stretch>
        </p:blipFill>
        <p:spPr>
          <a:xfrm>
            <a:off x="118353" y="2855489"/>
            <a:ext cx="1990060" cy="3599351"/>
          </a:xfrm>
          <a:prstGeom prst="rect">
            <a:avLst/>
          </a:prstGeom>
          <a:ln>
            <a:solidFill>
              <a:srgbClr val="00B0F0"/>
            </a:solidFill>
          </a:ln>
        </p:spPr>
      </p:pic>
      <p:pic>
        <p:nvPicPr>
          <p:cNvPr id="10" name="Imagen 9">
            <a:extLst>
              <a:ext uri="{FF2B5EF4-FFF2-40B4-BE49-F238E27FC236}">
                <a16:creationId xmlns:a16="http://schemas.microsoft.com/office/drawing/2014/main" id="{1A344294-F086-178B-A503-ADA173D58951}"/>
              </a:ext>
            </a:extLst>
          </p:cNvPr>
          <p:cNvPicPr>
            <a:picLocks noChangeAspect="1"/>
          </p:cNvPicPr>
          <p:nvPr/>
        </p:nvPicPr>
        <p:blipFill>
          <a:blip r:embed="rId4"/>
          <a:stretch>
            <a:fillRect/>
          </a:stretch>
        </p:blipFill>
        <p:spPr>
          <a:xfrm>
            <a:off x="2381729" y="2855489"/>
            <a:ext cx="2910402" cy="3187922"/>
          </a:xfrm>
          <a:prstGeom prst="rect">
            <a:avLst/>
          </a:prstGeom>
          <a:ln>
            <a:solidFill>
              <a:srgbClr val="00B0F0"/>
            </a:solidFill>
          </a:ln>
        </p:spPr>
      </p:pic>
      <p:sp>
        <p:nvSpPr>
          <p:cNvPr id="11" name="CuadroTexto 10">
            <a:extLst>
              <a:ext uri="{FF2B5EF4-FFF2-40B4-BE49-F238E27FC236}">
                <a16:creationId xmlns:a16="http://schemas.microsoft.com/office/drawing/2014/main" id="{161818F9-22B1-4180-BF1B-43C864EEFFC3}"/>
              </a:ext>
            </a:extLst>
          </p:cNvPr>
          <p:cNvSpPr txBox="1"/>
          <p:nvPr/>
        </p:nvSpPr>
        <p:spPr>
          <a:xfrm>
            <a:off x="5646217" y="2855489"/>
            <a:ext cx="6427430" cy="523220"/>
          </a:xfrm>
          <a:prstGeom prst="rect">
            <a:avLst/>
          </a:prstGeom>
          <a:solidFill>
            <a:srgbClr val="FFC000"/>
          </a:solidFill>
          <a:ln>
            <a:noFill/>
          </a:ln>
        </p:spPr>
        <p:txBody>
          <a:bodyPr wrap="square" rtlCol="0">
            <a:spAutoFit/>
          </a:bodyPr>
          <a:lstStyle/>
          <a:p>
            <a:pPr algn="just"/>
            <a:r>
              <a:rPr lang="es-ES" sz="1400" dirty="0"/>
              <a:t>Se informa si la siguiente Luna llena producirá o no un Eclipse. En este caso se estaba en una zona “Indeterminada”</a:t>
            </a:r>
          </a:p>
        </p:txBody>
      </p:sp>
      <p:cxnSp>
        <p:nvCxnSpPr>
          <p:cNvPr id="13" name="Conector recto de flecha 12">
            <a:extLst>
              <a:ext uri="{FF2B5EF4-FFF2-40B4-BE49-F238E27FC236}">
                <a16:creationId xmlns:a16="http://schemas.microsoft.com/office/drawing/2014/main" id="{55C0BB10-DABE-52E2-20B0-0DA8A0248B67}"/>
              </a:ext>
            </a:extLst>
          </p:cNvPr>
          <p:cNvCxnSpPr>
            <a:stCxn id="11" idx="1"/>
          </p:cNvCxnSpPr>
          <p:nvPr/>
        </p:nvCxnSpPr>
        <p:spPr>
          <a:xfrm flipH="1">
            <a:off x="1235947" y="3117099"/>
            <a:ext cx="4410270" cy="821855"/>
          </a:xfrm>
          <a:prstGeom prst="straightConnector1">
            <a:avLst/>
          </a:prstGeom>
          <a:ln w="12700">
            <a:solidFill>
              <a:srgbClr val="00B0F0"/>
            </a:solidFill>
            <a:tailEnd type="triangle"/>
          </a:ln>
        </p:spPr>
        <p:style>
          <a:lnRef idx="2">
            <a:schemeClr val="accent1"/>
          </a:lnRef>
          <a:fillRef idx="0">
            <a:schemeClr val="accent1"/>
          </a:fillRef>
          <a:effectRef idx="1">
            <a:schemeClr val="accent1"/>
          </a:effectRef>
          <a:fontRef idx="minor">
            <a:schemeClr val="tx1"/>
          </a:fontRef>
        </p:style>
      </p:cxnSp>
      <p:pic>
        <p:nvPicPr>
          <p:cNvPr id="15" name="Imagen 14">
            <a:extLst>
              <a:ext uri="{FF2B5EF4-FFF2-40B4-BE49-F238E27FC236}">
                <a16:creationId xmlns:a16="http://schemas.microsoft.com/office/drawing/2014/main" id="{D4D4137D-8FF0-990D-087D-107AFA21920C}"/>
              </a:ext>
            </a:extLst>
          </p:cNvPr>
          <p:cNvPicPr>
            <a:picLocks noChangeAspect="1"/>
          </p:cNvPicPr>
          <p:nvPr/>
        </p:nvPicPr>
        <p:blipFill>
          <a:blip r:embed="rId5"/>
          <a:stretch>
            <a:fillRect/>
          </a:stretch>
        </p:blipFill>
        <p:spPr>
          <a:xfrm>
            <a:off x="5646217" y="3602161"/>
            <a:ext cx="4913435" cy="273838"/>
          </a:xfrm>
          <a:prstGeom prst="rect">
            <a:avLst/>
          </a:prstGeom>
          <a:ln>
            <a:solidFill>
              <a:srgbClr val="00B0F0"/>
            </a:solidFill>
          </a:ln>
        </p:spPr>
      </p:pic>
      <p:pic>
        <p:nvPicPr>
          <p:cNvPr id="17" name="Imagen 16">
            <a:extLst>
              <a:ext uri="{FF2B5EF4-FFF2-40B4-BE49-F238E27FC236}">
                <a16:creationId xmlns:a16="http://schemas.microsoft.com/office/drawing/2014/main" id="{FA1C82E1-B870-0079-2E11-93D3956240E2}"/>
              </a:ext>
            </a:extLst>
          </p:cNvPr>
          <p:cNvPicPr>
            <a:picLocks noChangeAspect="1"/>
          </p:cNvPicPr>
          <p:nvPr/>
        </p:nvPicPr>
        <p:blipFill>
          <a:blip r:embed="rId6"/>
          <a:stretch>
            <a:fillRect/>
          </a:stretch>
        </p:blipFill>
        <p:spPr>
          <a:xfrm>
            <a:off x="5646217" y="4960627"/>
            <a:ext cx="5672847" cy="1082784"/>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4A182C09-49FE-2FE2-0471-02AE56E84002}"/>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39</a:t>
            </a:fld>
            <a:endParaRPr lang="es-ES" sz="2000" dirty="0"/>
          </a:p>
        </p:txBody>
      </p:sp>
    </p:spTree>
    <p:extLst>
      <p:ext uri="{BB962C8B-B14F-4D97-AF65-F5344CB8AC3E}">
        <p14:creationId xmlns:p14="http://schemas.microsoft.com/office/powerpoint/2010/main" val="960780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Introducción: </a:t>
            </a:r>
            <a:r>
              <a:rPr lang="es-ES" sz="2500" b="1" dirty="0">
                <a:latin typeface="Arial" panose="020B0604020202020204" pitchFamily="34" charset="0"/>
                <a:cs typeface="Arial" panose="020B0604020202020204" pitchFamily="34" charset="0"/>
              </a:rPr>
              <a:t>Aspectos Básicos de R</a:t>
            </a: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478423"/>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Actualmente los 2 lenguajes principales que se usan para el desarrollo de aplicaciones estadísticas (y también de corte más general), son Python y R.</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Por formación y porque lo encuentro más sencillo, todos los desarrollos que comentaré más adelante los he hecho en R por las siguientes razones:</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 </a:t>
            </a:r>
            <a:r>
              <a:rPr lang="es-ES" sz="1750" b="1" dirty="0">
                <a:latin typeface="Arial" panose="020B0604020202020204" pitchFamily="34" charset="0"/>
                <a:cs typeface="Arial" panose="020B0604020202020204" pitchFamily="34" charset="0"/>
              </a:rPr>
              <a:t>Facilidad</a:t>
            </a:r>
            <a:r>
              <a:rPr lang="es-ES" sz="1750" dirty="0">
                <a:latin typeface="Arial" panose="020B0604020202020204" pitchFamily="34" charset="0"/>
                <a:cs typeface="Arial" panose="020B0604020202020204" pitchFamily="34" charset="0"/>
              </a:rPr>
              <a:t>: Algunas nociones serán dadas aquí y en algún código se verá que “sin saber nada, se puede leer 	lo 	que hace”, pero el objetivo de esta sesión no es aprender el lenguaje, sino inspirar con lo que hay hecho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 </a:t>
            </a:r>
            <a:r>
              <a:rPr lang="es-ES" sz="1750" b="1" dirty="0">
                <a:latin typeface="Arial" panose="020B0604020202020204" pitchFamily="34" charset="0"/>
                <a:cs typeface="Arial" panose="020B0604020202020204" pitchFamily="34" charset="0"/>
              </a:rPr>
              <a:t>Velocidad</a:t>
            </a:r>
            <a:r>
              <a:rPr lang="es-ES" sz="1750" dirty="0">
                <a:latin typeface="Arial" panose="020B0604020202020204" pitchFamily="34" charset="0"/>
                <a:cs typeface="Arial" panose="020B0604020202020204" pitchFamily="34" charset="0"/>
              </a:rPr>
              <a:t>: A diferencia de lenguajes más antiguos, no es que R sea más rápido por ejemplo que C o Basic, 	sino que permite la realización de operaciones matriciales en paralelo de un modo más sencillo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 </a:t>
            </a:r>
            <a:r>
              <a:rPr lang="es-ES" sz="1750" b="1" dirty="0">
                <a:latin typeface="Arial" panose="020B0604020202020204" pitchFamily="34" charset="0"/>
                <a:cs typeface="Arial" panose="020B0604020202020204" pitchFamily="34" charset="0"/>
              </a:rPr>
              <a:t>Potencia visual</a:t>
            </a:r>
            <a:r>
              <a:rPr lang="es-ES" sz="1750" dirty="0">
                <a:latin typeface="Arial" panose="020B0604020202020204" pitchFamily="34" charset="0"/>
                <a:cs typeface="Arial" panose="020B0604020202020204" pitchFamily="34" charset="0"/>
              </a:rPr>
              <a:t>: Permite manejar imágenes en cualquier formato y generar gráficos interactivos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 </a:t>
            </a:r>
            <a:r>
              <a:rPr lang="es-ES" sz="1750" b="1" dirty="0">
                <a:latin typeface="Arial" panose="020B0604020202020204" pitchFamily="34" charset="0"/>
                <a:cs typeface="Arial" panose="020B0604020202020204" pitchFamily="34" charset="0"/>
              </a:rPr>
              <a:t>Portabilidad</a:t>
            </a:r>
            <a:r>
              <a:rPr lang="es-ES" sz="1750" dirty="0">
                <a:latin typeface="Arial" panose="020B0604020202020204" pitchFamily="34" charset="0"/>
                <a:cs typeface="Arial" panose="020B0604020202020204" pitchFamily="34" charset="0"/>
              </a:rPr>
              <a:t>: Como veremos, lo que se desarrolla se puede compartir con todo el mundo si se desea de un 	modo muy sencillo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 </a:t>
            </a:r>
            <a:r>
              <a:rPr lang="es-ES" sz="1750" b="1" dirty="0">
                <a:latin typeface="Arial" panose="020B0604020202020204" pitchFamily="34" charset="0"/>
                <a:cs typeface="Arial" panose="020B0604020202020204" pitchFamily="34" charset="0"/>
              </a:rPr>
              <a:t>Escalabilidad</a:t>
            </a:r>
            <a:r>
              <a:rPr lang="es-ES" sz="1750" dirty="0">
                <a:latin typeface="Arial" panose="020B0604020202020204" pitchFamily="34" charset="0"/>
                <a:cs typeface="Arial" panose="020B0604020202020204" pitchFamily="34" charset="0"/>
              </a:rPr>
              <a:t>: Permite trabajar con grandes cantidades de datos y desarrollar aplicaciones sencillas</a:t>
            </a:r>
          </a:p>
        </p:txBody>
      </p:sp>
      <p:sp>
        <p:nvSpPr>
          <p:cNvPr id="7" name="Marcador de número de diapositiva 12">
            <a:extLst>
              <a:ext uri="{FF2B5EF4-FFF2-40B4-BE49-F238E27FC236}">
                <a16:creationId xmlns:a16="http://schemas.microsoft.com/office/drawing/2014/main" id="{CDE07886-E576-8FAF-7133-401C4C3DD3BA}"/>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4</a:t>
            </a:fld>
            <a:endParaRPr lang="es-ES" sz="2000" dirty="0"/>
          </a:p>
        </p:txBody>
      </p:sp>
    </p:spTree>
    <p:extLst>
      <p:ext uri="{BB962C8B-B14F-4D97-AF65-F5344CB8AC3E}">
        <p14:creationId xmlns:p14="http://schemas.microsoft.com/office/powerpoint/2010/main" val="38432163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6: Predicción de Eclipses. Método algorítmico</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209118"/>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Eclipse de Sol en España:</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Apunte de Fred </a:t>
            </a:r>
            <a:r>
              <a:rPr lang="es-ES" sz="1750" dirty="0" err="1">
                <a:latin typeface="Arial" panose="020B0604020202020204" pitchFamily="34" charset="0"/>
                <a:cs typeface="Arial" panose="020B0604020202020204" pitchFamily="34" charset="0"/>
              </a:rPr>
              <a:t>Espenak</a:t>
            </a:r>
            <a:r>
              <a:rPr lang="es-ES" sz="1750" dirty="0">
                <a:latin typeface="Arial" panose="020B0604020202020204" pitchFamily="34" charset="0"/>
                <a:cs typeface="Arial" panose="020B0604020202020204" pitchFamily="34" charset="0"/>
              </a:rPr>
              <a:t> en: </a:t>
            </a:r>
            <a:r>
              <a:rPr lang="es-ES" sz="1750" dirty="0">
                <a:latin typeface="Arial" panose="020B0604020202020204" pitchFamily="34" charset="0"/>
                <a:cs typeface="Arial" panose="020B0604020202020204" pitchFamily="34" charset="0"/>
                <a:hlinkClick r:id="rId3"/>
              </a:rPr>
              <a:t>https://eclipse.gsfc.nasa.gov/SEdecade/SEdecade2021.html</a:t>
            </a:r>
            <a:r>
              <a:rPr lang="es-ES" sz="1750" dirty="0">
                <a:latin typeface="Arial" panose="020B0604020202020204" pitchFamily="34" charset="0"/>
                <a:cs typeface="Arial" panose="020B0604020202020204" pitchFamily="34" charset="0"/>
              </a:rPr>
              <a:t> </a:t>
            </a:r>
          </a:p>
        </p:txBody>
      </p:sp>
      <p:pic>
        <p:nvPicPr>
          <p:cNvPr id="6" name="Imagen 5">
            <a:extLst>
              <a:ext uri="{FF2B5EF4-FFF2-40B4-BE49-F238E27FC236}">
                <a16:creationId xmlns:a16="http://schemas.microsoft.com/office/drawing/2014/main" id="{C8E4B384-B255-43DD-4A16-E22152152801}"/>
              </a:ext>
            </a:extLst>
          </p:cNvPr>
          <p:cNvPicPr>
            <a:picLocks noChangeAspect="1"/>
          </p:cNvPicPr>
          <p:nvPr/>
        </p:nvPicPr>
        <p:blipFill>
          <a:blip r:embed="rId4"/>
          <a:stretch>
            <a:fillRect/>
          </a:stretch>
        </p:blipFill>
        <p:spPr>
          <a:xfrm>
            <a:off x="118353" y="1359013"/>
            <a:ext cx="4183845" cy="3939007"/>
          </a:xfrm>
          <a:prstGeom prst="rect">
            <a:avLst/>
          </a:prstGeom>
          <a:ln>
            <a:solidFill>
              <a:srgbClr val="00B0F0"/>
            </a:solidFill>
          </a:ln>
        </p:spPr>
      </p:pic>
      <p:pic>
        <p:nvPicPr>
          <p:cNvPr id="9" name="Imagen 8">
            <a:extLst>
              <a:ext uri="{FF2B5EF4-FFF2-40B4-BE49-F238E27FC236}">
                <a16:creationId xmlns:a16="http://schemas.microsoft.com/office/drawing/2014/main" id="{6DEC44DB-1CFC-75B0-08A6-A9B0F32DDC47}"/>
              </a:ext>
            </a:extLst>
          </p:cNvPr>
          <p:cNvPicPr>
            <a:picLocks noChangeAspect="1"/>
          </p:cNvPicPr>
          <p:nvPr/>
        </p:nvPicPr>
        <p:blipFill>
          <a:blip r:embed="rId5"/>
          <a:stretch>
            <a:fillRect/>
          </a:stretch>
        </p:blipFill>
        <p:spPr>
          <a:xfrm>
            <a:off x="118353" y="6134073"/>
            <a:ext cx="7218066" cy="521061"/>
          </a:xfrm>
          <a:prstGeom prst="rect">
            <a:avLst/>
          </a:prstGeom>
          <a:ln>
            <a:solidFill>
              <a:srgbClr val="00B0F0"/>
            </a:solidFill>
          </a:ln>
        </p:spPr>
      </p:pic>
      <p:pic>
        <p:nvPicPr>
          <p:cNvPr id="14" name="Imagen 13">
            <a:extLst>
              <a:ext uri="{FF2B5EF4-FFF2-40B4-BE49-F238E27FC236}">
                <a16:creationId xmlns:a16="http://schemas.microsoft.com/office/drawing/2014/main" id="{8CB66CE5-3B41-BA87-C2B4-FF602B9C0D85}"/>
              </a:ext>
            </a:extLst>
          </p:cNvPr>
          <p:cNvPicPr>
            <a:picLocks noChangeAspect="1"/>
          </p:cNvPicPr>
          <p:nvPr/>
        </p:nvPicPr>
        <p:blipFill>
          <a:blip r:embed="rId6"/>
          <a:stretch>
            <a:fillRect/>
          </a:stretch>
        </p:blipFill>
        <p:spPr>
          <a:xfrm>
            <a:off x="5197406" y="1359013"/>
            <a:ext cx="2369004" cy="2544054"/>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4C5BD49C-D5AC-E9DA-7B39-92117447A5B9}"/>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40</a:t>
            </a:fld>
            <a:endParaRPr lang="es-ES" sz="2000" dirty="0"/>
          </a:p>
        </p:txBody>
      </p:sp>
    </p:spTree>
    <p:extLst>
      <p:ext uri="{BB962C8B-B14F-4D97-AF65-F5344CB8AC3E}">
        <p14:creationId xmlns:p14="http://schemas.microsoft.com/office/powerpoint/2010/main" val="12683749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6: Predicción de Eclipses. Método algorítmico</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900246"/>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Caso de Eclipse de Luna:</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p:txBody>
      </p:sp>
      <p:pic>
        <p:nvPicPr>
          <p:cNvPr id="6" name="Imagen 5">
            <a:extLst>
              <a:ext uri="{FF2B5EF4-FFF2-40B4-BE49-F238E27FC236}">
                <a16:creationId xmlns:a16="http://schemas.microsoft.com/office/drawing/2014/main" id="{BEA4EB1A-C3C8-05FA-73BA-6C11552F4C32}"/>
              </a:ext>
            </a:extLst>
          </p:cNvPr>
          <p:cNvPicPr>
            <a:picLocks noChangeAspect="1"/>
          </p:cNvPicPr>
          <p:nvPr/>
        </p:nvPicPr>
        <p:blipFill>
          <a:blip r:embed="rId2"/>
          <a:stretch>
            <a:fillRect/>
          </a:stretch>
        </p:blipFill>
        <p:spPr>
          <a:xfrm>
            <a:off x="4503217" y="1296180"/>
            <a:ext cx="2286000" cy="228600"/>
          </a:xfrm>
          <a:prstGeom prst="rect">
            <a:avLst/>
          </a:prstGeom>
          <a:ln>
            <a:solidFill>
              <a:srgbClr val="00B0F0"/>
            </a:solidFill>
          </a:ln>
        </p:spPr>
      </p:pic>
      <p:pic>
        <p:nvPicPr>
          <p:cNvPr id="16" name="Imagen 15">
            <a:extLst>
              <a:ext uri="{FF2B5EF4-FFF2-40B4-BE49-F238E27FC236}">
                <a16:creationId xmlns:a16="http://schemas.microsoft.com/office/drawing/2014/main" id="{614B0BDB-71F4-5C77-C1A4-A97042A106AF}"/>
              </a:ext>
            </a:extLst>
          </p:cNvPr>
          <p:cNvPicPr>
            <a:picLocks noChangeAspect="1"/>
          </p:cNvPicPr>
          <p:nvPr/>
        </p:nvPicPr>
        <p:blipFill>
          <a:blip r:embed="rId3"/>
          <a:stretch>
            <a:fillRect/>
          </a:stretch>
        </p:blipFill>
        <p:spPr>
          <a:xfrm>
            <a:off x="4200682" y="3283921"/>
            <a:ext cx="6924675" cy="495300"/>
          </a:xfrm>
          <a:prstGeom prst="rect">
            <a:avLst/>
          </a:prstGeom>
          <a:ln>
            <a:solidFill>
              <a:srgbClr val="00B0F0"/>
            </a:solidFill>
          </a:ln>
        </p:spPr>
      </p:pic>
      <p:pic>
        <p:nvPicPr>
          <p:cNvPr id="19" name="Imagen 18">
            <a:extLst>
              <a:ext uri="{FF2B5EF4-FFF2-40B4-BE49-F238E27FC236}">
                <a16:creationId xmlns:a16="http://schemas.microsoft.com/office/drawing/2014/main" id="{F1A58E01-B8FB-0292-29DF-52DDC84F0A31}"/>
              </a:ext>
            </a:extLst>
          </p:cNvPr>
          <p:cNvPicPr>
            <a:picLocks noChangeAspect="1"/>
          </p:cNvPicPr>
          <p:nvPr/>
        </p:nvPicPr>
        <p:blipFill>
          <a:blip r:embed="rId4"/>
          <a:stretch>
            <a:fillRect/>
          </a:stretch>
        </p:blipFill>
        <p:spPr>
          <a:xfrm>
            <a:off x="4200682" y="2097705"/>
            <a:ext cx="5524500" cy="981075"/>
          </a:xfrm>
          <a:prstGeom prst="rect">
            <a:avLst/>
          </a:prstGeom>
          <a:ln>
            <a:solidFill>
              <a:srgbClr val="00B0F0"/>
            </a:solidFill>
          </a:ln>
        </p:spPr>
      </p:pic>
      <p:pic>
        <p:nvPicPr>
          <p:cNvPr id="23" name="Imagen 22">
            <a:extLst>
              <a:ext uri="{FF2B5EF4-FFF2-40B4-BE49-F238E27FC236}">
                <a16:creationId xmlns:a16="http://schemas.microsoft.com/office/drawing/2014/main" id="{C57C79BF-5493-D9B7-B45B-34A6188D68BF}"/>
              </a:ext>
            </a:extLst>
          </p:cNvPr>
          <p:cNvPicPr>
            <a:picLocks noChangeAspect="1"/>
          </p:cNvPicPr>
          <p:nvPr/>
        </p:nvPicPr>
        <p:blipFill>
          <a:blip r:embed="rId5"/>
          <a:stretch>
            <a:fillRect/>
          </a:stretch>
        </p:blipFill>
        <p:spPr>
          <a:xfrm>
            <a:off x="220405" y="2097705"/>
            <a:ext cx="3890447" cy="3327722"/>
          </a:xfrm>
          <a:prstGeom prst="rect">
            <a:avLst/>
          </a:prstGeom>
          <a:ln>
            <a:solidFill>
              <a:srgbClr val="00B0F0"/>
            </a:solidFill>
          </a:ln>
        </p:spPr>
      </p:pic>
      <p:pic>
        <p:nvPicPr>
          <p:cNvPr id="25" name="Imagen 24">
            <a:extLst>
              <a:ext uri="{FF2B5EF4-FFF2-40B4-BE49-F238E27FC236}">
                <a16:creationId xmlns:a16="http://schemas.microsoft.com/office/drawing/2014/main" id="{1599447C-BE37-26F8-0C76-7D62ADFEE275}"/>
              </a:ext>
            </a:extLst>
          </p:cNvPr>
          <p:cNvPicPr>
            <a:picLocks noChangeAspect="1"/>
          </p:cNvPicPr>
          <p:nvPr/>
        </p:nvPicPr>
        <p:blipFill>
          <a:blip r:embed="rId6"/>
          <a:stretch>
            <a:fillRect/>
          </a:stretch>
        </p:blipFill>
        <p:spPr>
          <a:xfrm>
            <a:off x="2711276" y="3984362"/>
            <a:ext cx="1399577" cy="2671920"/>
          </a:xfrm>
          <a:prstGeom prst="rect">
            <a:avLst/>
          </a:prstGeom>
          <a:ln>
            <a:solidFill>
              <a:srgbClr val="00B0F0"/>
            </a:solidFill>
          </a:ln>
        </p:spPr>
      </p:pic>
      <p:pic>
        <p:nvPicPr>
          <p:cNvPr id="27" name="Imagen 26">
            <a:extLst>
              <a:ext uri="{FF2B5EF4-FFF2-40B4-BE49-F238E27FC236}">
                <a16:creationId xmlns:a16="http://schemas.microsoft.com/office/drawing/2014/main" id="{D5313B0E-8A97-AE02-7CEF-4CE9A630AF5A}"/>
              </a:ext>
            </a:extLst>
          </p:cNvPr>
          <p:cNvPicPr>
            <a:picLocks noChangeAspect="1"/>
          </p:cNvPicPr>
          <p:nvPr/>
        </p:nvPicPr>
        <p:blipFill>
          <a:blip r:embed="rId7"/>
          <a:stretch>
            <a:fillRect/>
          </a:stretch>
        </p:blipFill>
        <p:spPr>
          <a:xfrm>
            <a:off x="4200682" y="5961222"/>
            <a:ext cx="6630499" cy="695059"/>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70184403-BDE3-5E12-7E43-4951819881F4}"/>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41</a:t>
            </a:fld>
            <a:endParaRPr lang="es-ES" sz="2000" dirty="0"/>
          </a:p>
        </p:txBody>
      </p:sp>
    </p:spTree>
    <p:extLst>
      <p:ext uri="{BB962C8B-B14F-4D97-AF65-F5344CB8AC3E}">
        <p14:creationId xmlns:p14="http://schemas.microsoft.com/office/powerpoint/2010/main" val="23286132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t>
            </a:r>
            <a:r>
              <a:rPr lang="es-ES" sz="1750" b="1" dirty="0">
                <a:latin typeface="Arial" panose="020B0604020202020204" pitchFamily="34" charset="0"/>
                <a:cs typeface="Arial" panose="020B0604020202020204" pitchFamily="34" charset="0"/>
              </a:rPr>
              <a:t>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37134EA2-57CC-8255-D19C-28D8A19058F2}"/>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42</a:t>
            </a:fld>
            <a:endParaRPr lang="es-ES" sz="2000" dirty="0"/>
          </a:p>
        </p:txBody>
      </p:sp>
    </p:spTree>
    <p:extLst>
      <p:ext uri="{BB962C8B-B14F-4D97-AF65-F5344CB8AC3E}">
        <p14:creationId xmlns:p14="http://schemas.microsoft.com/office/powerpoint/2010/main" val="39391459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7: Predicción de Eclipses. Método Base de datos</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3093154"/>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En este caso se ha realizado un </a:t>
            </a:r>
            <a:r>
              <a:rPr lang="es-ES" sz="1750" dirty="0" err="1">
                <a:latin typeface="Arial" panose="020B0604020202020204" pitchFamily="34" charset="0"/>
                <a:cs typeface="Arial" panose="020B0604020202020204" pitchFamily="34" charset="0"/>
              </a:rPr>
              <a:t>scrapping</a:t>
            </a:r>
            <a:r>
              <a:rPr lang="es-ES" sz="1750" dirty="0">
                <a:latin typeface="Arial" panose="020B0604020202020204" pitchFamily="34" charset="0"/>
                <a:cs typeface="Arial" panose="020B0604020202020204" pitchFamily="34" charset="0"/>
              </a:rPr>
              <a:t> para construir sendas bases de datos con los eclipses de luna y sol dados por Fred </a:t>
            </a:r>
            <a:r>
              <a:rPr lang="es-ES" sz="1750" dirty="0" err="1">
                <a:latin typeface="Arial" panose="020B0604020202020204" pitchFamily="34" charset="0"/>
                <a:cs typeface="Arial" panose="020B0604020202020204" pitchFamily="34" charset="0"/>
              </a:rPr>
              <a:t>Epenak</a:t>
            </a:r>
            <a:r>
              <a:rPr lang="es-ES" sz="1750" dirty="0">
                <a:latin typeface="Arial" panose="020B0604020202020204" pitchFamily="34" charset="0"/>
                <a:cs typeface="Arial" panose="020B0604020202020204" pitchFamily="34" charset="0"/>
              </a:rPr>
              <a:t> en: </a:t>
            </a:r>
            <a:r>
              <a:rPr lang="es-ES" sz="1600" b="0" i="0" dirty="0">
                <a:solidFill>
                  <a:srgbClr val="000000"/>
                </a:solidFill>
                <a:effectLst/>
                <a:highlight>
                  <a:srgbClr val="FFFFFF"/>
                </a:highlight>
                <a:latin typeface="Arial" panose="020B0604020202020204" pitchFamily="34" charset="0"/>
                <a:hlinkClick r:id="rId2"/>
              </a:rPr>
              <a:t>www.EclipseWise.com</a:t>
            </a:r>
            <a:r>
              <a:rPr lang="es-ES" sz="1600" b="0" i="0" dirty="0">
                <a:solidFill>
                  <a:srgbClr val="000000"/>
                </a:solidFill>
                <a:effectLst/>
                <a:highlight>
                  <a:srgbClr val="FFFFFF"/>
                </a:highlight>
                <a:latin typeface="Arial" panose="020B0604020202020204" pitchFamily="34" charset="0"/>
              </a:rPr>
              <a:t> </a:t>
            </a:r>
          </a:p>
          <a:p>
            <a:pPr algn="just"/>
            <a:endParaRPr lang="es-ES" sz="1600" dirty="0">
              <a:solidFill>
                <a:srgbClr val="000000"/>
              </a:solidFill>
              <a:highlight>
                <a:srgbClr val="FFFFFF"/>
              </a:highlight>
              <a:latin typeface="Arial" panose="020B0604020202020204" pitchFamily="34" charset="0"/>
              <a:cs typeface="Arial" panose="020B0604020202020204" pitchFamily="34" charset="0"/>
            </a:endParaRPr>
          </a:p>
          <a:p>
            <a:pPr algn="just"/>
            <a:r>
              <a:rPr lang="es-ES" sz="1600" dirty="0">
                <a:solidFill>
                  <a:srgbClr val="000000"/>
                </a:solidFill>
                <a:highlight>
                  <a:srgbClr val="FFFFFF"/>
                </a:highlight>
                <a:latin typeface="Arial" panose="020B0604020202020204" pitchFamily="34" charset="0"/>
                <a:cs typeface="Arial" panose="020B0604020202020204" pitchFamily="34" charset="0"/>
              </a:rPr>
              <a:t>Se trata de convertir la tabla que ofrece </a:t>
            </a:r>
            <a:r>
              <a:rPr lang="es-ES" sz="1600" dirty="0" err="1">
                <a:solidFill>
                  <a:srgbClr val="000000"/>
                </a:solidFill>
                <a:highlight>
                  <a:srgbClr val="FFFFFF"/>
                </a:highlight>
                <a:latin typeface="Arial" panose="020B0604020202020204" pitchFamily="34" charset="0"/>
                <a:cs typeface="Arial" panose="020B0604020202020204" pitchFamily="34" charset="0"/>
              </a:rPr>
              <a:t>Espenak</a:t>
            </a:r>
            <a:r>
              <a:rPr lang="es-ES" sz="1600" dirty="0">
                <a:solidFill>
                  <a:srgbClr val="000000"/>
                </a:solidFill>
                <a:highlight>
                  <a:srgbClr val="FFFFFF"/>
                </a:highlight>
                <a:latin typeface="Arial" panose="020B0604020202020204" pitchFamily="34" charset="0"/>
                <a:cs typeface="Arial" panose="020B0604020202020204" pitchFamily="34" charset="0"/>
              </a:rPr>
              <a:t> en algo manejable informáticamente.</a:t>
            </a:r>
          </a:p>
          <a:p>
            <a:pPr algn="just"/>
            <a:endParaRPr lang="es-ES" sz="1600" dirty="0">
              <a:solidFill>
                <a:srgbClr val="000000"/>
              </a:solidFill>
              <a:highlight>
                <a:srgbClr val="FFFFFF"/>
              </a:highlight>
              <a:latin typeface="Arial" panose="020B0604020202020204" pitchFamily="34" charset="0"/>
              <a:cs typeface="Arial" panose="020B0604020202020204" pitchFamily="34" charset="0"/>
            </a:endParaRPr>
          </a:p>
          <a:p>
            <a:pPr algn="just"/>
            <a:endParaRPr lang="es-ES" sz="1600" dirty="0">
              <a:solidFill>
                <a:srgbClr val="000000"/>
              </a:solidFill>
              <a:highlight>
                <a:srgbClr val="FFFFFF"/>
              </a:highlight>
              <a:latin typeface="Arial" panose="020B0604020202020204" pitchFamily="34" charset="0"/>
              <a:cs typeface="Arial" panose="020B0604020202020204" pitchFamily="34" charset="0"/>
            </a:endParaRPr>
          </a:p>
          <a:p>
            <a:pPr algn="just"/>
            <a:endParaRPr lang="es-ES" sz="1600" dirty="0">
              <a:solidFill>
                <a:srgbClr val="000000"/>
              </a:solidFill>
              <a:highlight>
                <a:srgbClr val="FFFFFF"/>
              </a:highlight>
              <a:latin typeface="Arial" panose="020B0604020202020204" pitchFamily="34" charset="0"/>
              <a:cs typeface="Arial" panose="020B0604020202020204" pitchFamily="34" charset="0"/>
            </a:endParaRPr>
          </a:p>
          <a:p>
            <a:pPr algn="just"/>
            <a:endParaRPr lang="es-ES" sz="1600" dirty="0">
              <a:solidFill>
                <a:srgbClr val="000000"/>
              </a:solidFill>
              <a:highlight>
                <a:srgbClr val="FFFFFF"/>
              </a:highlight>
              <a:latin typeface="Arial" panose="020B0604020202020204" pitchFamily="34" charset="0"/>
              <a:cs typeface="Arial" panose="020B0604020202020204" pitchFamily="34" charset="0"/>
            </a:endParaRPr>
          </a:p>
          <a:p>
            <a:pPr algn="just"/>
            <a:endParaRPr lang="es-ES" sz="1600" dirty="0">
              <a:solidFill>
                <a:srgbClr val="000000"/>
              </a:solidFill>
              <a:highlight>
                <a:srgbClr val="FFFFFF"/>
              </a:highlight>
              <a:latin typeface="Arial" panose="020B0604020202020204" pitchFamily="34" charset="0"/>
              <a:cs typeface="Arial" panose="020B0604020202020204" pitchFamily="34" charset="0"/>
            </a:endParaRPr>
          </a:p>
          <a:p>
            <a:pPr algn="just"/>
            <a:endParaRPr lang="es-ES" sz="1600" dirty="0">
              <a:solidFill>
                <a:srgbClr val="000000"/>
              </a:solidFill>
              <a:highlight>
                <a:srgbClr val="FFFFFF"/>
              </a:highlight>
              <a:latin typeface="Arial" panose="020B0604020202020204" pitchFamily="34" charset="0"/>
              <a:cs typeface="Arial" panose="020B0604020202020204" pitchFamily="34" charset="0"/>
            </a:endParaRPr>
          </a:p>
          <a:p>
            <a:pPr algn="just"/>
            <a:endParaRPr lang="es-ES" sz="1600" dirty="0">
              <a:solidFill>
                <a:srgbClr val="000000"/>
              </a:solidFill>
              <a:highlight>
                <a:srgbClr val="FFFFFF"/>
              </a:highlight>
              <a:latin typeface="Arial" panose="020B0604020202020204" pitchFamily="34" charset="0"/>
              <a:cs typeface="Arial" panose="020B0604020202020204" pitchFamily="34" charset="0"/>
            </a:endParaRPr>
          </a:p>
          <a:p>
            <a:pPr algn="just"/>
            <a:r>
              <a:rPr lang="es-ES" sz="1600" dirty="0">
                <a:solidFill>
                  <a:srgbClr val="000000"/>
                </a:solidFill>
                <a:highlight>
                  <a:srgbClr val="FFFFFF"/>
                </a:highlight>
                <a:latin typeface="Arial" panose="020B0604020202020204" pitchFamily="34" charset="0"/>
                <a:cs typeface="Arial" panose="020B0604020202020204" pitchFamily="34" charset="0"/>
              </a:rPr>
              <a:t>Así pues, si se conoce el día de análisis (que puede obtenerse por el algoritmo </a:t>
            </a:r>
            <a:r>
              <a:rPr lang="es-ES" sz="1600" dirty="0" err="1">
                <a:solidFill>
                  <a:srgbClr val="000000"/>
                </a:solidFill>
                <a:highlight>
                  <a:srgbClr val="FFFFFF"/>
                </a:highlight>
                <a:latin typeface="Arial" panose="020B0604020202020204" pitchFamily="34" charset="0"/>
                <a:cs typeface="Arial" panose="020B0604020202020204" pitchFamily="34" charset="0"/>
              </a:rPr>
              <a:t>Meeus</a:t>
            </a:r>
            <a:r>
              <a:rPr lang="es-ES" sz="1600" dirty="0">
                <a:solidFill>
                  <a:srgbClr val="000000"/>
                </a:solidFill>
                <a:highlight>
                  <a:srgbClr val="FFFFFF"/>
                </a:highlight>
                <a:latin typeface="Arial" panose="020B0604020202020204" pitchFamily="34" charset="0"/>
                <a:cs typeface="Arial" panose="020B0604020202020204" pitchFamily="34" charset="0"/>
              </a:rPr>
              <a:t>), el resto de la información es recuperable:</a:t>
            </a:r>
            <a:endParaRPr lang="es-ES" sz="1750" dirty="0">
              <a:latin typeface="Arial" panose="020B0604020202020204" pitchFamily="34" charset="0"/>
              <a:cs typeface="Arial" panose="020B0604020202020204" pitchFamily="34" charset="0"/>
            </a:endParaRPr>
          </a:p>
        </p:txBody>
      </p:sp>
      <p:pic>
        <p:nvPicPr>
          <p:cNvPr id="15" name="Imagen 14" descr="Tabla&#10;&#10;Descripción generada automáticamente">
            <a:extLst>
              <a:ext uri="{FF2B5EF4-FFF2-40B4-BE49-F238E27FC236}">
                <a16:creationId xmlns:a16="http://schemas.microsoft.com/office/drawing/2014/main" id="{0D9E8F6E-CBDE-8084-F40C-193C0D4DE1BA}"/>
              </a:ext>
            </a:extLst>
          </p:cNvPr>
          <p:cNvPicPr>
            <a:picLocks noChangeAspect="1"/>
          </p:cNvPicPr>
          <p:nvPr/>
        </p:nvPicPr>
        <p:blipFill>
          <a:blip r:embed="rId3"/>
          <a:stretch>
            <a:fillRect/>
          </a:stretch>
        </p:blipFill>
        <p:spPr>
          <a:xfrm>
            <a:off x="118353" y="2027527"/>
            <a:ext cx="4614421" cy="1335753"/>
          </a:xfrm>
          <a:prstGeom prst="rect">
            <a:avLst/>
          </a:prstGeom>
        </p:spPr>
      </p:pic>
      <p:pic>
        <p:nvPicPr>
          <p:cNvPr id="17" name="Imagen 16" descr="Tabla&#10;&#10;Descripción generada automáticamente con confianza baja">
            <a:extLst>
              <a:ext uri="{FF2B5EF4-FFF2-40B4-BE49-F238E27FC236}">
                <a16:creationId xmlns:a16="http://schemas.microsoft.com/office/drawing/2014/main" id="{AA1CBF47-950D-6CDC-F7A6-DFEE15E1CB4E}"/>
              </a:ext>
            </a:extLst>
          </p:cNvPr>
          <p:cNvPicPr>
            <a:picLocks noChangeAspect="1"/>
          </p:cNvPicPr>
          <p:nvPr/>
        </p:nvPicPr>
        <p:blipFill>
          <a:blip r:embed="rId4"/>
          <a:stretch>
            <a:fillRect/>
          </a:stretch>
        </p:blipFill>
        <p:spPr>
          <a:xfrm>
            <a:off x="5554731" y="2038736"/>
            <a:ext cx="6271686" cy="1315488"/>
          </a:xfrm>
          <a:prstGeom prst="rect">
            <a:avLst/>
          </a:prstGeom>
        </p:spPr>
      </p:pic>
      <p:pic>
        <p:nvPicPr>
          <p:cNvPr id="5" name="Imagen 4">
            <a:extLst>
              <a:ext uri="{FF2B5EF4-FFF2-40B4-BE49-F238E27FC236}">
                <a16:creationId xmlns:a16="http://schemas.microsoft.com/office/drawing/2014/main" id="{F283AB0B-E776-A291-573A-8205BCEAB309}"/>
              </a:ext>
            </a:extLst>
          </p:cNvPr>
          <p:cNvPicPr>
            <a:picLocks noChangeAspect="1"/>
          </p:cNvPicPr>
          <p:nvPr/>
        </p:nvPicPr>
        <p:blipFill>
          <a:blip r:embed="rId5"/>
          <a:stretch>
            <a:fillRect/>
          </a:stretch>
        </p:blipFill>
        <p:spPr>
          <a:xfrm>
            <a:off x="118353" y="3946119"/>
            <a:ext cx="2960312" cy="2427661"/>
          </a:xfrm>
          <a:prstGeom prst="rect">
            <a:avLst/>
          </a:prstGeom>
          <a:ln>
            <a:solidFill>
              <a:srgbClr val="00B0F0"/>
            </a:solidFill>
          </a:ln>
        </p:spPr>
      </p:pic>
      <p:pic>
        <p:nvPicPr>
          <p:cNvPr id="7" name="Imagen 6">
            <a:extLst>
              <a:ext uri="{FF2B5EF4-FFF2-40B4-BE49-F238E27FC236}">
                <a16:creationId xmlns:a16="http://schemas.microsoft.com/office/drawing/2014/main" id="{9CD88354-EBEC-C5BB-9EF0-506DC3F8E10F}"/>
              </a:ext>
            </a:extLst>
          </p:cNvPr>
          <p:cNvPicPr>
            <a:picLocks noChangeAspect="1"/>
          </p:cNvPicPr>
          <p:nvPr/>
        </p:nvPicPr>
        <p:blipFill>
          <a:blip r:embed="rId6"/>
          <a:stretch>
            <a:fillRect/>
          </a:stretch>
        </p:blipFill>
        <p:spPr>
          <a:xfrm>
            <a:off x="2318729" y="4256204"/>
            <a:ext cx="1984465" cy="2462116"/>
          </a:xfrm>
          <a:prstGeom prst="rect">
            <a:avLst/>
          </a:prstGeom>
          <a:ln>
            <a:solidFill>
              <a:srgbClr val="00B0F0"/>
            </a:solidFill>
          </a:ln>
        </p:spPr>
      </p:pic>
      <p:pic>
        <p:nvPicPr>
          <p:cNvPr id="9" name="Imagen 8">
            <a:extLst>
              <a:ext uri="{FF2B5EF4-FFF2-40B4-BE49-F238E27FC236}">
                <a16:creationId xmlns:a16="http://schemas.microsoft.com/office/drawing/2014/main" id="{52932A98-DD12-7F96-9F2B-37CB49762360}"/>
              </a:ext>
            </a:extLst>
          </p:cNvPr>
          <p:cNvPicPr>
            <a:picLocks noChangeAspect="1"/>
          </p:cNvPicPr>
          <p:nvPr/>
        </p:nvPicPr>
        <p:blipFill>
          <a:blip r:embed="rId7"/>
          <a:stretch>
            <a:fillRect/>
          </a:stretch>
        </p:blipFill>
        <p:spPr>
          <a:xfrm>
            <a:off x="4473102" y="5018198"/>
            <a:ext cx="7600545" cy="808797"/>
          </a:xfrm>
          <a:prstGeom prst="rect">
            <a:avLst/>
          </a:prstGeom>
          <a:ln>
            <a:solidFill>
              <a:srgbClr val="00B0F0"/>
            </a:solidFill>
          </a:ln>
        </p:spPr>
      </p:pic>
      <p:sp>
        <p:nvSpPr>
          <p:cNvPr id="12" name="Marcador de número de diapositiva 12">
            <a:extLst>
              <a:ext uri="{FF2B5EF4-FFF2-40B4-BE49-F238E27FC236}">
                <a16:creationId xmlns:a16="http://schemas.microsoft.com/office/drawing/2014/main" id="{BA4BA6C1-A76E-E1BF-4B84-7073E509888B}"/>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43</a:t>
            </a:fld>
            <a:endParaRPr lang="es-ES" sz="2000" dirty="0"/>
          </a:p>
        </p:txBody>
      </p:sp>
    </p:spTree>
    <p:extLst>
      <p:ext uri="{BB962C8B-B14F-4D97-AF65-F5344CB8AC3E}">
        <p14:creationId xmlns:p14="http://schemas.microsoft.com/office/powerpoint/2010/main" val="6947959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t>
            </a:r>
            <a:r>
              <a:rPr lang="es-ES" sz="1750" b="1" dirty="0">
                <a:latin typeface="Arial" panose="020B0604020202020204" pitchFamily="34" charset="0"/>
                <a:cs typeface="Arial" panose="020B0604020202020204" pitchFamily="34" charset="0"/>
              </a:rPr>
              <a:t>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DA399FC8-258C-4EC7-26DC-20C58D8D8A20}"/>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44</a:t>
            </a:fld>
            <a:endParaRPr lang="es-ES" sz="2000" dirty="0"/>
          </a:p>
        </p:txBody>
      </p:sp>
    </p:spTree>
    <p:extLst>
      <p:ext uri="{BB962C8B-B14F-4D97-AF65-F5344CB8AC3E}">
        <p14:creationId xmlns:p14="http://schemas.microsoft.com/office/powerpoint/2010/main" val="33031784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Parte 8: Colección de fases lunares</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La librería también va a disponer de una serie de elementos para permitir de un modo sencillo la construcción de aplicaciones que permita visualizaciones, animaciones e interactividad. Uno de esos elementos es una colección de fases lunares a cuyo registro se puede acceder e incluso descargar al pc del siguiente modo</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Imágenes extraídas de: </a:t>
            </a:r>
            <a:r>
              <a:rPr lang="es-ES" sz="1600" b="0" i="0" dirty="0">
                <a:solidFill>
                  <a:srgbClr val="000000"/>
                </a:solidFill>
                <a:effectLst/>
                <a:highlight>
                  <a:srgbClr val="FFFFFF"/>
                </a:highlight>
                <a:latin typeface="Arial" panose="020B0604020202020204" pitchFamily="34" charset="0"/>
                <a:hlinkClick r:id="rId2"/>
              </a:rPr>
              <a:t>https://svs.gsfc.nasa.gov/gallery/moonphase</a:t>
            </a:r>
            <a:r>
              <a:rPr lang="es-ES" sz="1750" b="0" i="0" dirty="0">
                <a:solidFill>
                  <a:srgbClr val="000000"/>
                </a:solidFill>
                <a:effectLst/>
                <a:highlight>
                  <a:srgbClr val="FFFFFF"/>
                </a:highlight>
                <a:latin typeface="Arial" panose="020B0604020202020204" pitchFamily="34" charset="0"/>
                <a:cs typeface="Arial" panose="020B0604020202020204" pitchFamily="34" charset="0"/>
              </a:rPr>
              <a:t> </a:t>
            </a:r>
            <a:endParaRPr lang="es-ES" sz="1750" dirty="0">
              <a:latin typeface="Arial" panose="020B0604020202020204" pitchFamily="34" charset="0"/>
              <a:cs typeface="Arial" panose="020B0604020202020204" pitchFamily="34" charset="0"/>
            </a:endParaRPr>
          </a:p>
        </p:txBody>
      </p:sp>
      <p:pic>
        <p:nvPicPr>
          <p:cNvPr id="5" name="Imagen 4">
            <a:extLst>
              <a:ext uri="{FF2B5EF4-FFF2-40B4-BE49-F238E27FC236}">
                <a16:creationId xmlns:a16="http://schemas.microsoft.com/office/drawing/2014/main" id="{4885A640-A616-F75C-5286-51533C08223F}"/>
              </a:ext>
            </a:extLst>
          </p:cNvPr>
          <p:cNvPicPr>
            <a:picLocks noChangeAspect="1"/>
          </p:cNvPicPr>
          <p:nvPr/>
        </p:nvPicPr>
        <p:blipFill>
          <a:blip r:embed="rId3"/>
          <a:stretch>
            <a:fillRect/>
          </a:stretch>
        </p:blipFill>
        <p:spPr>
          <a:xfrm>
            <a:off x="263193" y="2009199"/>
            <a:ext cx="6308429" cy="2133444"/>
          </a:xfrm>
          <a:prstGeom prst="rect">
            <a:avLst/>
          </a:prstGeom>
          <a:ln>
            <a:solidFill>
              <a:srgbClr val="00B0F0"/>
            </a:solidFill>
          </a:ln>
        </p:spPr>
      </p:pic>
      <p:pic>
        <p:nvPicPr>
          <p:cNvPr id="8" name="Imagen 7">
            <a:extLst>
              <a:ext uri="{FF2B5EF4-FFF2-40B4-BE49-F238E27FC236}">
                <a16:creationId xmlns:a16="http://schemas.microsoft.com/office/drawing/2014/main" id="{DEC6A560-F607-24CB-1557-FE7BD373C921}"/>
              </a:ext>
            </a:extLst>
          </p:cNvPr>
          <p:cNvPicPr>
            <a:picLocks noChangeAspect="1"/>
          </p:cNvPicPr>
          <p:nvPr/>
        </p:nvPicPr>
        <p:blipFill>
          <a:blip r:embed="rId4"/>
          <a:stretch>
            <a:fillRect/>
          </a:stretch>
        </p:blipFill>
        <p:spPr>
          <a:xfrm>
            <a:off x="7652082" y="2009200"/>
            <a:ext cx="3984745" cy="4002494"/>
          </a:xfrm>
          <a:prstGeom prst="rect">
            <a:avLst/>
          </a:prstGeom>
        </p:spPr>
      </p:pic>
      <p:pic>
        <p:nvPicPr>
          <p:cNvPr id="10" name="Imagen 9">
            <a:extLst>
              <a:ext uri="{FF2B5EF4-FFF2-40B4-BE49-F238E27FC236}">
                <a16:creationId xmlns:a16="http://schemas.microsoft.com/office/drawing/2014/main" id="{02338815-5C96-8622-CA66-7DB429170916}"/>
              </a:ext>
            </a:extLst>
          </p:cNvPr>
          <p:cNvPicPr>
            <a:picLocks noChangeAspect="1"/>
          </p:cNvPicPr>
          <p:nvPr/>
        </p:nvPicPr>
        <p:blipFill>
          <a:blip r:embed="rId5"/>
          <a:stretch>
            <a:fillRect/>
          </a:stretch>
        </p:blipFill>
        <p:spPr>
          <a:xfrm>
            <a:off x="263193" y="4230518"/>
            <a:ext cx="4981575" cy="1781175"/>
          </a:xfrm>
          <a:prstGeom prst="rect">
            <a:avLst/>
          </a:prstGeom>
          <a:ln>
            <a:solidFill>
              <a:srgbClr val="00B0F0"/>
            </a:solidFill>
          </a:ln>
        </p:spPr>
      </p:pic>
      <p:sp>
        <p:nvSpPr>
          <p:cNvPr id="7" name="Marcador de número de diapositiva 12">
            <a:extLst>
              <a:ext uri="{FF2B5EF4-FFF2-40B4-BE49-F238E27FC236}">
                <a16:creationId xmlns:a16="http://schemas.microsoft.com/office/drawing/2014/main" id="{3F61D762-7015-B145-DA92-6C270F72E7F5}"/>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45</a:t>
            </a:fld>
            <a:endParaRPr lang="es-ES" sz="2000" dirty="0"/>
          </a:p>
        </p:txBody>
      </p:sp>
    </p:spTree>
    <p:extLst>
      <p:ext uri="{BB962C8B-B14F-4D97-AF65-F5344CB8AC3E}">
        <p14:creationId xmlns:p14="http://schemas.microsoft.com/office/powerpoint/2010/main" val="28329364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	</a:t>
            </a:r>
            <a:r>
              <a:rPr lang="es-ES" sz="1750" dirty="0">
                <a:latin typeface="Arial" panose="020B0604020202020204" pitchFamily="34" charset="0"/>
                <a:cs typeface="Arial" panose="020B0604020202020204" pitchFamily="34" charset="0"/>
              </a:rPr>
              <a:t>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a:t>
            </a:r>
            <a:r>
              <a:rPr lang="es-ES" sz="1750" b="1" dirty="0">
                <a:latin typeface="Arial" panose="020B0604020202020204" pitchFamily="34" charset="0"/>
                <a:cs typeface="Arial" panose="020B0604020202020204" pitchFamily="34" charset="0"/>
              </a:rPr>
              <a:t>CONCLUSIONES Y PRÓXIMOS PASOS</a:t>
            </a:r>
          </a:p>
        </p:txBody>
      </p:sp>
      <p:pic>
        <p:nvPicPr>
          <p:cNvPr id="5" name="Imagen 4">
            <a:extLst>
              <a:ext uri="{FF2B5EF4-FFF2-40B4-BE49-F238E27FC236}">
                <a16:creationId xmlns:a16="http://schemas.microsoft.com/office/drawing/2014/main" id="{1FD34CDD-01E7-462B-1AAB-8B0B1B400A92}"/>
              </a:ext>
            </a:extLst>
          </p:cNvPr>
          <p:cNvPicPr>
            <a:picLocks noChangeAspect="1"/>
          </p:cNvPicPr>
          <p:nvPr/>
        </p:nvPicPr>
        <p:blipFill>
          <a:blip r:embed="rId2"/>
          <a:stretch>
            <a:fillRect/>
          </a:stretch>
        </p:blipFill>
        <p:spPr>
          <a:xfrm>
            <a:off x="11108987" y="18238"/>
            <a:ext cx="1050182" cy="797778"/>
          </a:xfrm>
          <a:prstGeom prst="rect">
            <a:avLst/>
          </a:prstGeom>
        </p:spPr>
      </p:pic>
      <p:sp>
        <p:nvSpPr>
          <p:cNvPr id="7" name="Marcador de número de diapositiva 12">
            <a:extLst>
              <a:ext uri="{FF2B5EF4-FFF2-40B4-BE49-F238E27FC236}">
                <a16:creationId xmlns:a16="http://schemas.microsoft.com/office/drawing/2014/main" id="{F88C13CD-413C-9425-06B1-B4F0B59D44D0}"/>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46</a:t>
            </a:fld>
            <a:endParaRPr lang="es-ES" sz="2000" dirty="0"/>
          </a:p>
        </p:txBody>
      </p:sp>
    </p:spTree>
    <p:extLst>
      <p:ext uri="{BB962C8B-B14F-4D97-AF65-F5344CB8AC3E}">
        <p14:creationId xmlns:p14="http://schemas.microsoft.com/office/powerpoint/2010/main" val="6012215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a:latin typeface="Arial" panose="020B0604020202020204" pitchFamily="34" charset="0"/>
                <a:cs typeface="Arial" panose="020B0604020202020204" pitchFamily="34" charset="0"/>
              </a:rPr>
              <a:t>CONCLUSIONES Y PRÓXIMOS PASOS</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632311"/>
          </a:xfrm>
          <a:prstGeom prst="rect">
            <a:avLst/>
          </a:prstGeom>
          <a:noFill/>
        </p:spPr>
        <p:txBody>
          <a:bodyPr wrap="square" rtlCol="0">
            <a:spAutoFit/>
          </a:bodyPr>
          <a:lstStyle/>
          <a:p>
            <a:pPr marL="342900" indent="-342900" algn="just">
              <a:buFontTx/>
              <a:buChar char="-"/>
            </a:pPr>
            <a:r>
              <a:rPr lang="es-ES" sz="2000" dirty="0">
                <a:latin typeface="Arial" panose="020B0604020202020204" pitchFamily="34" charset="0"/>
                <a:cs typeface="Arial" panose="020B0604020202020204" pitchFamily="34" charset="0"/>
              </a:rPr>
              <a:t>Como puede observarse la librería aún está inacabada y algunas funciones pueden facilitarse su uso, sobre todo en lo que se refiere a la determinación de la posición de la luna</a:t>
            </a:r>
          </a:p>
          <a:p>
            <a:pPr marL="342900" indent="-342900" algn="just">
              <a:buFontTx/>
              <a:buChar char="-"/>
            </a:pPr>
            <a:endParaRPr lang="es-ES" sz="2000" dirty="0">
              <a:latin typeface="Arial" panose="020B0604020202020204" pitchFamily="34" charset="0"/>
              <a:cs typeface="Arial" panose="020B0604020202020204" pitchFamily="34" charset="0"/>
            </a:endParaRPr>
          </a:p>
          <a:p>
            <a:pPr marL="342900" indent="-342900" algn="just">
              <a:buFontTx/>
              <a:buChar char="-"/>
            </a:pPr>
            <a:endParaRPr lang="es-ES" sz="2000" dirty="0">
              <a:latin typeface="Arial" panose="020B0604020202020204" pitchFamily="34" charset="0"/>
              <a:cs typeface="Arial" panose="020B0604020202020204" pitchFamily="34" charset="0"/>
            </a:endParaRPr>
          </a:p>
          <a:p>
            <a:pPr marL="342900" indent="-342900" algn="just">
              <a:buFontTx/>
              <a:buChar char="-"/>
            </a:pPr>
            <a:r>
              <a:rPr lang="es-ES" sz="2000" dirty="0">
                <a:latin typeface="Arial" panose="020B0604020202020204" pitchFamily="34" charset="0"/>
                <a:cs typeface="Arial" panose="020B0604020202020204" pitchFamily="34" charset="0"/>
              </a:rPr>
              <a:t>Es posible construir e integrar en la página web de la agrupación algunos cálculos basados tanto en los datos, como en las funciones de la librería como, por ejemplo:</a:t>
            </a:r>
          </a:p>
          <a:p>
            <a:pPr algn="just"/>
            <a:endParaRPr lang="es-ES" sz="2000" dirty="0">
              <a:latin typeface="Arial" panose="020B0604020202020204" pitchFamily="34" charset="0"/>
              <a:cs typeface="Arial" panose="020B0604020202020204" pitchFamily="34" charset="0"/>
            </a:endParaRPr>
          </a:p>
          <a:p>
            <a:pPr marL="800100" lvl="1" indent="-342900" algn="just">
              <a:buFontTx/>
              <a:buChar char="-"/>
            </a:pPr>
            <a:r>
              <a:rPr lang="es-ES" sz="2000" dirty="0">
                <a:latin typeface="Arial" panose="020B0604020202020204" pitchFamily="34" charset="0"/>
                <a:cs typeface="Arial" panose="020B0604020202020204" pitchFamily="34" charset="0"/>
              </a:rPr>
              <a:t>Un reloj que mida la edad de la luna con exactitud hasta los segundos</a:t>
            </a:r>
          </a:p>
          <a:p>
            <a:pPr marL="800100" lvl="1" indent="-342900" algn="just">
              <a:buFontTx/>
              <a:buChar char="-"/>
            </a:pPr>
            <a:r>
              <a:rPr lang="es-ES" sz="2000" dirty="0">
                <a:latin typeface="Arial" panose="020B0604020202020204" pitchFamily="34" charset="0"/>
                <a:cs typeface="Arial" panose="020B0604020202020204" pitchFamily="34" charset="0"/>
              </a:rPr>
              <a:t>Medición del tiempo para el próximo eclipse de Luna/Sol</a:t>
            </a:r>
          </a:p>
          <a:p>
            <a:pPr marL="800100" lvl="1" indent="-342900" algn="just">
              <a:buFontTx/>
              <a:buChar char="-"/>
            </a:pPr>
            <a:r>
              <a:rPr lang="es-ES" sz="2000" dirty="0">
                <a:latin typeface="Arial" panose="020B0604020202020204" pitchFamily="34" charset="0"/>
                <a:cs typeface="Arial" panose="020B0604020202020204" pitchFamily="34" charset="0"/>
              </a:rPr>
              <a:t>Calculadoras de Semana Santa (e incluso del Ramadán que pienso incorporar), días de la semana, contadores de diferencia de fechas en días, horas, minutos y segundos</a:t>
            </a:r>
          </a:p>
          <a:p>
            <a:pPr marL="342900" indent="-342900" algn="just">
              <a:buFontTx/>
              <a:buChar char="-"/>
            </a:pPr>
            <a:endParaRPr lang="es-ES" sz="2000" dirty="0">
              <a:latin typeface="Arial" panose="020B0604020202020204" pitchFamily="34" charset="0"/>
              <a:cs typeface="Arial" panose="020B0604020202020204" pitchFamily="34" charset="0"/>
            </a:endParaRPr>
          </a:p>
          <a:p>
            <a:pPr marL="342900" indent="-342900" algn="just">
              <a:buFontTx/>
              <a:buChar char="-"/>
            </a:pPr>
            <a:endParaRPr lang="es-ES" sz="2000" dirty="0">
              <a:latin typeface="Arial" panose="020B0604020202020204" pitchFamily="34" charset="0"/>
              <a:cs typeface="Arial" panose="020B0604020202020204" pitchFamily="34" charset="0"/>
            </a:endParaRPr>
          </a:p>
          <a:p>
            <a:pPr marL="342900" indent="-342900" algn="just">
              <a:buFontTx/>
              <a:buChar char="-"/>
            </a:pPr>
            <a:r>
              <a:rPr lang="es-ES" sz="2000" dirty="0">
                <a:latin typeface="Arial" panose="020B0604020202020204" pitchFamily="34" charset="0"/>
                <a:cs typeface="Arial" panose="020B0604020202020204" pitchFamily="34" charset="0"/>
              </a:rPr>
              <a:t>En breve una base de datos con accidentes geográficos geo-referenciados será introducida para poder hacer mapas lunares como el siguiente:</a:t>
            </a:r>
          </a:p>
          <a:p>
            <a:pPr algn="just"/>
            <a:endParaRPr lang="es-ES" sz="2000" dirty="0">
              <a:latin typeface="Arial" panose="020B0604020202020204" pitchFamily="34" charset="0"/>
              <a:cs typeface="Arial" panose="020B0604020202020204" pitchFamily="34" charset="0"/>
            </a:endParaRPr>
          </a:p>
          <a:p>
            <a:pPr algn="just"/>
            <a:endParaRPr lang="es-ES" sz="2000" dirty="0">
              <a:latin typeface="Arial" panose="020B0604020202020204" pitchFamily="34" charset="0"/>
              <a:cs typeface="Arial" panose="020B0604020202020204" pitchFamily="34" charset="0"/>
            </a:endParaRPr>
          </a:p>
          <a:p>
            <a:pPr algn="just"/>
            <a:r>
              <a:rPr lang="es-ES" sz="2000" dirty="0">
                <a:latin typeface="Arial" panose="020B0604020202020204" pitchFamily="34" charset="0"/>
                <a:cs typeface="Arial" panose="020B0604020202020204" pitchFamily="34" charset="0"/>
              </a:rPr>
              <a:t>							</a:t>
            </a:r>
            <a:r>
              <a:rPr lang="es-ES" sz="2000" dirty="0">
                <a:latin typeface="Arial" panose="020B0604020202020204" pitchFamily="34" charset="0"/>
                <a:cs typeface="Arial" panose="020B0604020202020204" pitchFamily="34" charset="0"/>
                <a:hlinkClick r:id="rId3"/>
              </a:rPr>
              <a:t>https://tbfjroar.shinyapps.io/app_moon/</a:t>
            </a:r>
            <a:r>
              <a:rPr lang="es-ES" sz="2000" dirty="0">
                <a:latin typeface="Arial" panose="020B0604020202020204" pitchFamily="34" charset="0"/>
                <a:cs typeface="Arial" panose="020B0604020202020204" pitchFamily="34" charset="0"/>
              </a:rPr>
              <a:t> </a:t>
            </a:r>
          </a:p>
        </p:txBody>
      </p:sp>
      <p:sp>
        <p:nvSpPr>
          <p:cNvPr id="7" name="Marcador de número de diapositiva 12">
            <a:extLst>
              <a:ext uri="{FF2B5EF4-FFF2-40B4-BE49-F238E27FC236}">
                <a16:creationId xmlns:a16="http://schemas.microsoft.com/office/drawing/2014/main" id="{3C0B0BAE-7F6A-CE78-2D97-8EA14E3545ED}"/>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47</a:t>
            </a:fld>
            <a:endParaRPr lang="es-ES" sz="2000" dirty="0"/>
          </a:p>
        </p:txBody>
      </p:sp>
    </p:spTree>
    <p:extLst>
      <p:ext uri="{BB962C8B-B14F-4D97-AF65-F5344CB8AC3E}">
        <p14:creationId xmlns:p14="http://schemas.microsoft.com/office/powerpoint/2010/main" val="2813876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Introducción: </a:t>
            </a:r>
            <a:r>
              <a:rPr lang="es-ES" sz="2500" b="1" dirty="0" err="1">
                <a:latin typeface="Arial" panose="020B0604020202020204" pitchFamily="34" charset="0"/>
                <a:cs typeface="Arial" panose="020B0604020202020204" pitchFamily="34" charset="0"/>
              </a:rPr>
              <a:t>Astronomical</a:t>
            </a:r>
            <a:r>
              <a:rPr lang="es-ES" sz="2500" b="1" dirty="0">
                <a:latin typeface="Arial" panose="020B0604020202020204" pitchFamily="34" charset="0"/>
                <a:cs typeface="Arial" panose="020B0604020202020204" pitchFamily="34" charset="0"/>
              </a:rPr>
              <a:t> </a:t>
            </a:r>
            <a:r>
              <a:rPr lang="es-ES" sz="2500" b="1" dirty="0" err="1">
                <a:latin typeface="Arial" panose="020B0604020202020204" pitchFamily="34" charset="0"/>
                <a:cs typeface="Arial" panose="020B0604020202020204" pitchFamily="34" charset="0"/>
              </a:rPr>
              <a:t>Algorithms</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630942"/>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Es un libro que ofrece algoritmos muy simplificados para realizar predicciones de corte astronómico en general.</a:t>
            </a:r>
          </a:p>
          <a:p>
            <a:pPr marL="342900" indent="-342900" algn="just">
              <a:buAutoNum type="arabicParenBoth"/>
            </a:pPr>
            <a:endParaRPr lang="es-ES" sz="1750" dirty="0">
              <a:latin typeface="Arial" panose="020B0604020202020204" pitchFamily="34" charset="0"/>
              <a:cs typeface="Arial" panose="020B0604020202020204" pitchFamily="34" charset="0"/>
            </a:endParaRPr>
          </a:p>
        </p:txBody>
      </p:sp>
      <p:pic>
        <p:nvPicPr>
          <p:cNvPr id="5" name="Imagen 4">
            <a:extLst>
              <a:ext uri="{FF2B5EF4-FFF2-40B4-BE49-F238E27FC236}">
                <a16:creationId xmlns:a16="http://schemas.microsoft.com/office/drawing/2014/main" id="{772D4529-8E5C-A070-19AB-FC031B7B7F20}"/>
              </a:ext>
            </a:extLst>
          </p:cNvPr>
          <p:cNvPicPr>
            <a:picLocks noChangeAspect="1"/>
          </p:cNvPicPr>
          <p:nvPr/>
        </p:nvPicPr>
        <p:blipFill>
          <a:blip r:embed="rId2"/>
          <a:stretch>
            <a:fillRect/>
          </a:stretch>
        </p:blipFill>
        <p:spPr>
          <a:xfrm>
            <a:off x="118353" y="1377859"/>
            <a:ext cx="2840266" cy="4581939"/>
          </a:xfrm>
          <a:prstGeom prst="rect">
            <a:avLst/>
          </a:prstGeom>
        </p:spPr>
      </p:pic>
      <p:pic>
        <p:nvPicPr>
          <p:cNvPr id="7" name="Imagen 6">
            <a:extLst>
              <a:ext uri="{FF2B5EF4-FFF2-40B4-BE49-F238E27FC236}">
                <a16:creationId xmlns:a16="http://schemas.microsoft.com/office/drawing/2014/main" id="{ACD031D2-D838-C238-04CA-51715BC4B406}"/>
              </a:ext>
            </a:extLst>
          </p:cNvPr>
          <p:cNvPicPr>
            <a:picLocks noChangeAspect="1"/>
          </p:cNvPicPr>
          <p:nvPr/>
        </p:nvPicPr>
        <p:blipFill>
          <a:blip r:embed="rId3"/>
          <a:stretch>
            <a:fillRect/>
          </a:stretch>
        </p:blipFill>
        <p:spPr>
          <a:xfrm>
            <a:off x="3068045" y="1377859"/>
            <a:ext cx="4402797" cy="5273975"/>
          </a:xfrm>
          <a:prstGeom prst="rect">
            <a:avLst/>
          </a:prstGeom>
          <a:ln>
            <a:solidFill>
              <a:srgbClr val="C00000"/>
            </a:solidFill>
          </a:ln>
        </p:spPr>
      </p:pic>
      <p:pic>
        <p:nvPicPr>
          <p:cNvPr id="9" name="Imagen 8">
            <a:extLst>
              <a:ext uri="{FF2B5EF4-FFF2-40B4-BE49-F238E27FC236}">
                <a16:creationId xmlns:a16="http://schemas.microsoft.com/office/drawing/2014/main" id="{EBCCA400-D2E2-B831-52FE-11A890C273D5}"/>
              </a:ext>
            </a:extLst>
          </p:cNvPr>
          <p:cNvPicPr>
            <a:picLocks noChangeAspect="1"/>
          </p:cNvPicPr>
          <p:nvPr/>
        </p:nvPicPr>
        <p:blipFill>
          <a:blip r:embed="rId4"/>
          <a:stretch>
            <a:fillRect/>
          </a:stretch>
        </p:blipFill>
        <p:spPr>
          <a:xfrm>
            <a:off x="7610474" y="1377859"/>
            <a:ext cx="4535206" cy="4796580"/>
          </a:xfrm>
          <a:prstGeom prst="rect">
            <a:avLst/>
          </a:prstGeom>
          <a:ln>
            <a:solidFill>
              <a:srgbClr val="C00000"/>
            </a:solidFill>
          </a:ln>
        </p:spPr>
      </p:pic>
      <p:sp>
        <p:nvSpPr>
          <p:cNvPr id="10" name="Rectángulo 9">
            <a:extLst>
              <a:ext uri="{FF2B5EF4-FFF2-40B4-BE49-F238E27FC236}">
                <a16:creationId xmlns:a16="http://schemas.microsoft.com/office/drawing/2014/main" id="{F93E44CB-5736-5967-4CB2-01CFDBA197AE}"/>
              </a:ext>
            </a:extLst>
          </p:cNvPr>
          <p:cNvSpPr/>
          <p:nvPr/>
        </p:nvSpPr>
        <p:spPr>
          <a:xfrm>
            <a:off x="7600746" y="4124528"/>
            <a:ext cx="4552342" cy="1507787"/>
          </a:xfrm>
          <a:prstGeom prst="rect">
            <a:avLst/>
          </a:prstGeom>
          <a:solidFill>
            <a:schemeClr val="accent1">
              <a:alpha val="26000"/>
            </a:schemeClr>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10">
            <a:extLst>
              <a:ext uri="{FF2B5EF4-FFF2-40B4-BE49-F238E27FC236}">
                <a16:creationId xmlns:a16="http://schemas.microsoft.com/office/drawing/2014/main" id="{132AAE29-28D7-2107-B9FF-74D8A1361083}"/>
              </a:ext>
            </a:extLst>
          </p:cNvPr>
          <p:cNvSpPr/>
          <p:nvPr/>
        </p:nvSpPr>
        <p:spPr>
          <a:xfrm>
            <a:off x="3054672" y="2720496"/>
            <a:ext cx="4425898" cy="630943"/>
          </a:xfrm>
          <a:prstGeom prst="rect">
            <a:avLst/>
          </a:prstGeom>
          <a:solidFill>
            <a:schemeClr val="accent1">
              <a:alpha val="26000"/>
            </a:schemeClr>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Rectángulo 11">
            <a:extLst>
              <a:ext uri="{FF2B5EF4-FFF2-40B4-BE49-F238E27FC236}">
                <a16:creationId xmlns:a16="http://schemas.microsoft.com/office/drawing/2014/main" id="{1429F1BA-6E46-037B-C8CB-1F2C361A2E7E}"/>
              </a:ext>
            </a:extLst>
          </p:cNvPr>
          <p:cNvSpPr/>
          <p:nvPr/>
        </p:nvSpPr>
        <p:spPr>
          <a:xfrm>
            <a:off x="3051427" y="4983800"/>
            <a:ext cx="4425898" cy="308047"/>
          </a:xfrm>
          <a:prstGeom prst="rect">
            <a:avLst/>
          </a:prstGeom>
          <a:solidFill>
            <a:schemeClr val="accent1">
              <a:alpha val="26000"/>
            </a:schemeClr>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Rectángulo 12">
            <a:extLst>
              <a:ext uri="{FF2B5EF4-FFF2-40B4-BE49-F238E27FC236}">
                <a16:creationId xmlns:a16="http://schemas.microsoft.com/office/drawing/2014/main" id="{6272BFD2-761F-A520-F377-2B236E5BA99F}"/>
              </a:ext>
            </a:extLst>
          </p:cNvPr>
          <p:cNvSpPr/>
          <p:nvPr/>
        </p:nvSpPr>
        <p:spPr>
          <a:xfrm>
            <a:off x="3057908" y="5632309"/>
            <a:ext cx="4425898" cy="622576"/>
          </a:xfrm>
          <a:prstGeom prst="rect">
            <a:avLst/>
          </a:prstGeom>
          <a:solidFill>
            <a:schemeClr val="accent1">
              <a:alpha val="26000"/>
            </a:schemeClr>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Rectángulo 13">
            <a:extLst>
              <a:ext uri="{FF2B5EF4-FFF2-40B4-BE49-F238E27FC236}">
                <a16:creationId xmlns:a16="http://schemas.microsoft.com/office/drawing/2014/main" id="{E4FE9DB2-8844-4383-5D55-628FDF5A9CC2}"/>
              </a:ext>
            </a:extLst>
          </p:cNvPr>
          <p:cNvSpPr/>
          <p:nvPr/>
        </p:nvSpPr>
        <p:spPr>
          <a:xfrm>
            <a:off x="3057910" y="3521407"/>
            <a:ext cx="4425898" cy="308047"/>
          </a:xfrm>
          <a:prstGeom prst="rect">
            <a:avLst/>
          </a:prstGeom>
          <a:solidFill>
            <a:schemeClr val="accent1">
              <a:alpha val="26000"/>
            </a:schemeClr>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Marcador de número de diapositiva 12">
            <a:extLst>
              <a:ext uri="{FF2B5EF4-FFF2-40B4-BE49-F238E27FC236}">
                <a16:creationId xmlns:a16="http://schemas.microsoft.com/office/drawing/2014/main" id="{26CD332D-1C82-1AAF-76F1-35AF042354DB}"/>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5</a:t>
            </a:fld>
            <a:endParaRPr lang="es-ES" sz="2000" dirty="0"/>
          </a:p>
        </p:txBody>
      </p:sp>
    </p:spTree>
    <p:extLst>
      <p:ext uri="{BB962C8B-B14F-4D97-AF65-F5344CB8AC3E}">
        <p14:creationId xmlns:p14="http://schemas.microsoft.com/office/powerpoint/2010/main" val="28821929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Introducción: </a:t>
            </a:r>
            <a:r>
              <a:rPr lang="es-ES" sz="2500" b="1" dirty="0">
                <a:latin typeface="Arial" panose="020B0604020202020204" pitchFamily="34" charset="0"/>
                <a:cs typeface="Arial" panose="020B0604020202020204" pitchFamily="34" charset="0"/>
              </a:rPr>
              <a:t>¿Quién es </a:t>
            </a:r>
            <a:r>
              <a:rPr lang="es-ES" sz="2500" b="1" dirty="0" err="1">
                <a:latin typeface="Arial" panose="020B0604020202020204" pitchFamily="34" charset="0"/>
                <a:cs typeface="Arial" panose="020B0604020202020204" pitchFamily="34" charset="0"/>
              </a:rPr>
              <a:t>Mr</a:t>
            </a:r>
            <a:r>
              <a:rPr lang="es-ES" sz="2500" b="1" dirty="0">
                <a:latin typeface="Arial" panose="020B0604020202020204" pitchFamily="34" charset="0"/>
                <a:cs typeface="Arial" panose="020B0604020202020204" pitchFamily="34" charset="0"/>
              </a:rPr>
              <a:t> Eclipse?</a:t>
            </a: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2" y="846307"/>
            <a:ext cx="12073647" cy="5362750"/>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Su nombre es Fred </a:t>
            </a:r>
            <a:r>
              <a:rPr lang="es-ES" sz="1750" dirty="0" err="1">
                <a:latin typeface="Arial" panose="020B0604020202020204" pitchFamily="34" charset="0"/>
                <a:cs typeface="Arial" panose="020B0604020202020204" pitchFamily="34" charset="0"/>
              </a:rPr>
              <a:t>Espenak</a:t>
            </a:r>
            <a:r>
              <a:rPr lang="es-ES" sz="1750" dirty="0">
                <a:latin typeface="Arial" panose="020B0604020202020204" pitchFamily="34" charset="0"/>
                <a:cs typeface="Arial" panose="020B0604020202020204" pitchFamily="34" charset="0"/>
              </a:rPr>
              <a:t> y actualmente ofrece muchos recursos a nivel </a:t>
            </a:r>
          </a:p>
          <a:p>
            <a:pPr algn="just"/>
            <a:r>
              <a:rPr lang="es-ES" sz="1750" dirty="0">
                <a:latin typeface="Arial" panose="020B0604020202020204" pitchFamily="34" charset="0"/>
                <a:cs typeface="Arial" panose="020B0604020202020204" pitchFamily="34" charset="0"/>
              </a:rPr>
              <a:t>de datos relacionados fundamentalmente con los eclipses y la Luna, lo que </a:t>
            </a:r>
          </a:p>
          <a:p>
            <a:pPr algn="just"/>
            <a:r>
              <a:rPr lang="es-ES" sz="1750" dirty="0">
                <a:latin typeface="Arial" panose="020B0604020202020204" pitchFamily="34" charset="0"/>
                <a:cs typeface="Arial" panose="020B0604020202020204" pitchFamily="34" charset="0"/>
              </a:rPr>
              <a:t>ha hecho que se convierta en una referencia.</a:t>
            </a: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Datos de la Wikipedia:</a:t>
            </a:r>
          </a:p>
          <a:p>
            <a:pPr algn="just"/>
            <a:endParaRPr lang="es-ES" sz="1750" dirty="0">
              <a:latin typeface="Arial" panose="020B0604020202020204" pitchFamily="34" charset="0"/>
              <a:cs typeface="Arial" panose="020B0604020202020204" pitchFamily="34" charset="0"/>
            </a:endParaRPr>
          </a:p>
          <a:p>
            <a:pPr algn="just">
              <a:lnSpc>
                <a:spcPct val="107000"/>
              </a:lnSpc>
              <a:spcBef>
                <a:spcPts val="600"/>
              </a:spcBef>
              <a:spcAft>
                <a:spcPts val="800"/>
              </a:spcAft>
            </a:pPr>
            <a:endParaRPr lang="es-ES" sz="1600" b="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pPr algn="just">
              <a:lnSpc>
                <a:spcPct val="107000"/>
              </a:lnSpc>
              <a:spcBef>
                <a:spcPts val="600"/>
              </a:spcBef>
              <a:spcAft>
                <a:spcPts val="800"/>
              </a:spcAft>
            </a:pPr>
            <a:endParaRPr lang="es-ES" sz="1600" b="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pPr algn="just">
              <a:lnSpc>
                <a:spcPct val="107000"/>
              </a:lnSpc>
              <a:spcBef>
                <a:spcPts val="600"/>
              </a:spcBef>
              <a:spcAft>
                <a:spcPts val="800"/>
              </a:spcAft>
            </a:pPr>
            <a:r>
              <a:rPr lang="es-ES" sz="1600" b="1"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Fred </a:t>
            </a:r>
            <a:r>
              <a:rPr lang="es-ES" sz="1600" b="1"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Espenak</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is</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retired</a:t>
            </a:r>
            <a:r>
              <a:rPr lang="es-ES" sz="1600" u="sng" kern="0" baseline="3000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[1]</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u="sng"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hlinkClick r:id="rId3" tooltip="Emeritus">
                  <a:extLst>
                    <a:ext uri="{A12FA001-AC4F-418D-AE19-62706E023703}">
                      <ahyp:hlinkClr xmlns:ahyp="http://schemas.microsoft.com/office/drawing/2018/hyperlinkcolor" val="tx"/>
                    </a:ext>
                  </a:extLst>
                </a:hlinkClick>
              </a:rPr>
              <a:t>emeritus</a:t>
            </a:r>
            <a:r>
              <a:rPr lang="es-ES" sz="1600" u="sng" kern="0" baseline="3000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[2]</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American </a:t>
            </a:r>
            <a:r>
              <a:rPr lang="es-ES" sz="1600" u="sng"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hlinkClick r:id="rId5" tooltip="Astrophysicist">
                  <a:extLst>
                    <a:ext uri="{A12FA001-AC4F-418D-AE19-62706E023703}">
                      <ahyp:hlinkClr xmlns:ahyp="http://schemas.microsoft.com/office/drawing/2018/hyperlinkcolor" val="tx"/>
                    </a:ext>
                  </a:extLst>
                </a:hlinkClick>
              </a:rPr>
              <a:t>astrophysicist</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He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worked</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u="sng"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hlinkClick r:id="rId6" tooltip="Goddard Space Flight Center">
                  <a:extLst>
                    <a:ext uri="{A12FA001-AC4F-418D-AE19-62706E023703}">
                      <ahyp:hlinkClr xmlns:ahyp="http://schemas.microsoft.com/office/drawing/2018/hyperlinkcolor" val="tx"/>
                    </a:ext>
                  </a:extLst>
                </a:hlinkClick>
              </a:rPr>
              <a:t>Goddard </a:t>
            </a:r>
            <a:r>
              <a:rPr lang="es-ES" sz="1600" u="sng"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hlinkClick r:id="rId6" tooltip="Goddard Space Flight Center">
                  <a:extLst>
                    <a:ext uri="{A12FA001-AC4F-418D-AE19-62706E023703}">
                      <ahyp:hlinkClr xmlns:ahyp="http://schemas.microsoft.com/office/drawing/2018/hyperlinkcolor" val="tx"/>
                    </a:ext>
                  </a:extLst>
                </a:hlinkClick>
              </a:rPr>
              <a:t>Space</a:t>
            </a:r>
            <a:r>
              <a:rPr lang="es-ES" sz="1600" u="sng"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hlinkClick r:id="rId6" tooltip="Goddard Space Flight Center">
                  <a:extLst>
                    <a:ext uri="{A12FA001-AC4F-418D-AE19-62706E023703}">
                      <ahyp:hlinkClr xmlns:ahyp="http://schemas.microsoft.com/office/drawing/2018/hyperlinkcolor" val="tx"/>
                    </a:ext>
                  </a:extLst>
                </a:hlinkClick>
              </a:rPr>
              <a:t> Flight Center</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He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is</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best</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known</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for</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his</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work</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on</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u="sng"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hlinkClick r:id="rId7" tooltip="Eclipse">
                  <a:extLst>
                    <a:ext uri="{A12FA001-AC4F-418D-AE19-62706E023703}">
                      <ahyp:hlinkClr xmlns:ahyp="http://schemas.microsoft.com/office/drawing/2018/hyperlinkcolor" val="tx"/>
                    </a:ext>
                  </a:extLst>
                </a:hlinkClick>
              </a:rPr>
              <a:t>eclipse</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s-ES" sz="1600" kern="0" dirty="0" err="1">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predictions</a:t>
            </a:r>
            <a:r>
              <a:rPr lang="es-ES" sz="1600" kern="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t>
            </a:r>
            <a:r>
              <a:rPr lang="es-ES" sz="1600" u="sng" kern="0" baseline="30000" dirty="0">
                <a:solidFill>
                  <a:schemeClr val="bg1"/>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[3]</a:t>
            </a:r>
            <a:endParaRPr lang="es-ES" sz="1600" kern="100" dirty="0">
              <a:solidFill>
                <a:schemeClr val="bg1"/>
              </a:solidFill>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algn="just"/>
            <a:r>
              <a:rPr lang="es-ES" sz="1600" kern="0" dirty="0">
                <a:effectLst/>
                <a:latin typeface="Arial" panose="020B0604020202020204" pitchFamily="34" charset="0"/>
                <a:ea typeface="Times New Roman" panose="02020603050405020304" pitchFamily="18" charset="0"/>
              </a:rPr>
              <a:t>He </a:t>
            </a:r>
            <a:r>
              <a:rPr lang="es-ES" sz="1600" kern="0" dirty="0" err="1">
                <a:effectLst/>
                <a:latin typeface="Arial" panose="020B0604020202020204" pitchFamily="34" charset="0"/>
                <a:ea typeface="Times New Roman" panose="02020603050405020304" pitchFamily="18" charset="0"/>
              </a:rPr>
              <a:t>became</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interested</a:t>
            </a:r>
            <a:r>
              <a:rPr lang="es-ES" sz="1600" kern="0" dirty="0">
                <a:effectLst/>
                <a:latin typeface="Arial" panose="020B0604020202020204" pitchFamily="34" charset="0"/>
                <a:ea typeface="Times New Roman" panose="02020603050405020304" pitchFamily="18" charset="0"/>
              </a:rPr>
              <a:t> in </a:t>
            </a:r>
            <a:r>
              <a:rPr lang="es-ES" sz="1600" kern="0" dirty="0" err="1">
                <a:effectLst/>
                <a:latin typeface="Arial" panose="020B0604020202020204" pitchFamily="34" charset="0"/>
                <a:ea typeface="Times New Roman" panose="02020603050405020304" pitchFamily="18" charset="0"/>
              </a:rPr>
              <a:t>astronomy</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when</a:t>
            </a:r>
            <a:r>
              <a:rPr lang="es-ES" sz="1600" kern="0" dirty="0">
                <a:effectLst/>
                <a:latin typeface="Arial" panose="020B0604020202020204" pitchFamily="34" charset="0"/>
                <a:ea typeface="Times New Roman" panose="02020603050405020304" pitchFamily="18" charset="0"/>
              </a:rPr>
              <a:t> he </a:t>
            </a:r>
            <a:r>
              <a:rPr lang="es-ES" sz="1600" kern="0" dirty="0" err="1">
                <a:effectLst/>
                <a:latin typeface="Arial" panose="020B0604020202020204" pitchFamily="34" charset="0"/>
                <a:ea typeface="Times New Roman" panose="02020603050405020304" pitchFamily="18" charset="0"/>
              </a:rPr>
              <a:t>was</a:t>
            </a:r>
            <a:r>
              <a:rPr lang="es-ES" sz="1600" kern="0" dirty="0">
                <a:effectLst/>
                <a:latin typeface="Arial" panose="020B0604020202020204" pitchFamily="34" charset="0"/>
                <a:ea typeface="Times New Roman" panose="02020603050405020304" pitchFamily="18" charset="0"/>
              </a:rPr>
              <a:t> 7–8 </a:t>
            </a:r>
            <a:r>
              <a:rPr lang="es-ES" sz="1600" kern="0" dirty="0" err="1">
                <a:effectLst/>
                <a:latin typeface="Arial" panose="020B0604020202020204" pitchFamily="34" charset="0"/>
                <a:ea typeface="Times New Roman" panose="02020603050405020304" pitchFamily="18" charset="0"/>
              </a:rPr>
              <a:t>years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old</a:t>
            </a:r>
            <a:r>
              <a:rPr lang="es-ES" sz="1600" kern="0" dirty="0">
                <a:effectLst/>
                <a:latin typeface="Arial" panose="020B0604020202020204" pitchFamily="34" charset="0"/>
                <a:ea typeface="Times New Roman" panose="02020603050405020304" pitchFamily="18" charset="0"/>
              </a:rPr>
              <a:t>, and </a:t>
            </a:r>
            <a:r>
              <a:rPr lang="es-ES" sz="1600" kern="0" dirty="0" err="1">
                <a:effectLst/>
                <a:latin typeface="Arial" panose="020B0604020202020204" pitchFamily="34" charset="0"/>
                <a:ea typeface="Times New Roman" panose="02020603050405020304" pitchFamily="18" charset="0"/>
              </a:rPr>
              <a:t>had</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his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first</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telescope</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when</a:t>
            </a:r>
            <a:r>
              <a:rPr lang="es-ES" sz="1600" kern="0" dirty="0">
                <a:effectLst/>
                <a:latin typeface="Arial" panose="020B0604020202020204" pitchFamily="34" charset="0"/>
                <a:ea typeface="Times New Roman" panose="02020603050405020304" pitchFamily="18" charset="0"/>
              </a:rPr>
              <a:t> he </a:t>
            </a:r>
            <a:r>
              <a:rPr lang="es-ES" sz="1600" kern="0" dirty="0" err="1">
                <a:effectLst/>
                <a:latin typeface="Arial" panose="020B0604020202020204" pitchFamily="34" charset="0"/>
                <a:ea typeface="Times New Roman" panose="02020603050405020304" pitchFamily="18" charset="0"/>
              </a:rPr>
              <a:t>was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around</a:t>
            </a:r>
            <a:r>
              <a:rPr lang="es-ES" sz="1600" kern="0" dirty="0">
                <a:effectLst/>
                <a:latin typeface="Arial" panose="020B0604020202020204" pitchFamily="34" charset="0"/>
                <a:ea typeface="Times New Roman" panose="02020603050405020304" pitchFamily="18" charset="0"/>
              </a:rPr>
              <a:t> 9–10 </a:t>
            </a:r>
            <a:r>
              <a:rPr lang="es-ES" sz="1600" kern="0" dirty="0" err="1">
                <a:effectLst/>
                <a:latin typeface="Arial" panose="020B0604020202020204" pitchFamily="34" charset="0"/>
                <a:ea typeface="Times New Roman" panose="02020603050405020304" pitchFamily="18" charset="0"/>
              </a:rPr>
              <a:t>years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old</a:t>
            </a:r>
            <a:r>
              <a:rPr lang="es-ES" sz="1600" kern="0" dirty="0">
                <a:effectLst/>
                <a:latin typeface="Arial" panose="020B0604020202020204" pitchFamily="34" charset="0"/>
                <a:ea typeface="Times New Roman" panose="02020603050405020304" pitchFamily="18" charset="0"/>
              </a:rPr>
              <a:t>.</a:t>
            </a:r>
            <a:r>
              <a:rPr lang="es-ES" sz="1600" u="sng" kern="0" baseline="30000" dirty="0">
                <a:effectLst/>
                <a:latin typeface="Arial" panose="020B0604020202020204" pitchFamily="34" charset="0"/>
                <a:ea typeface="Times New Roman" panose="02020603050405020304" pitchFamily="18" charset="0"/>
                <a:hlinkClick r:id="rId2">
                  <a:extLst>
                    <a:ext uri="{A12FA001-AC4F-418D-AE19-62706E023703}">
                      <ahyp:hlinkClr xmlns:ahyp="http://schemas.microsoft.com/office/drawing/2018/hyperlinkcolor" val="tx"/>
                    </a:ext>
                  </a:extLst>
                </a:hlinkClick>
              </a:rPr>
              <a:t>[1]</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Espenak</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earned</a:t>
            </a:r>
            <a:r>
              <a:rPr lang="es-ES" sz="1600" kern="0" dirty="0">
                <a:effectLst/>
                <a:latin typeface="Arial" panose="020B0604020202020204" pitchFamily="34" charset="0"/>
                <a:ea typeface="Times New Roman" panose="02020603050405020304" pitchFamily="18" charset="0"/>
              </a:rPr>
              <a:t> a </a:t>
            </a:r>
            <a:r>
              <a:rPr lang="es-ES" sz="1600" kern="0" dirty="0" err="1">
                <a:effectLst/>
                <a:latin typeface="Arial" panose="020B0604020202020204" pitchFamily="34" charset="0"/>
                <a:ea typeface="Times New Roman" panose="02020603050405020304" pitchFamily="18" charset="0"/>
              </a:rPr>
              <a:t>bachelor's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degree</a:t>
            </a:r>
            <a:r>
              <a:rPr lang="es-ES" sz="1600" kern="0" dirty="0">
                <a:effectLst/>
                <a:latin typeface="Arial" panose="020B0604020202020204" pitchFamily="34" charset="0"/>
                <a:ea typeface="Times New Roman" panose="02020603050405020304" pitchFamily="18" charset="0"/>
              </a:rPr>
              <a:t> in </a:t>
            </a:r>
            <a:r>
              <a:rPr lang="es-ES" sz="1600" kern="0" dirty="0" err="1">
                <a:effectLst/>
                <a:latin typeface="Arial" panose="020B0604020202020204" pitchFamily="34" charset="0"/>
                <a:ea typeface="Times New Roman" panose="02020603050405020304" pitchFamily="18" charset="0"/>
              </a:rPr>
              <a:t>physics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from</a:t>
            </a:r>
            <a:r>
              <a:rPr lang="es-ES" sz="1600" kern="0" dirty="0">
                <a:effectLst/>
                <a:latin typeface="Arial" panose="020B0604020202020204" pitchFamily="34" charset="0"/>
                <a:ea typeface="Times New Roman" panose="02020603050405020304" pitchFamily="18" charset="0"/>
              </a:rPr>
              <a:t> </a:t>
            </a:r>
            <a:r>
              <a:rPr lang="es-ES" sz="1600" u="sng" kern="0" dirty="0">
                <a:effectLst/>
                <a:latin typeface="Arial" panose="020B0604020202020204" pitchFamily="34" charset="0"/>
                <a:ea typeface="Times New Roman" panose="02020603050405020304" pitchFamily="18" charset="0"/>
                <a:hlinkClick r:id="rId9" tooltip="Wagner College">
                  <a:extLst>
                    <a:ext uri="{A12FA001-AC4F-418D-AE19-62706E023703}">
                      <ahyp:hlinkClr xmlns:ahyp="http://schemas.microsoft.com/office/drawing/2018/hyperlinkcolor" val="tx"/>
                    </a:ext>
                  </a:extLst>
                </a:hlinkClick>
              </a:rPr>
              <a:t>Wagner </a:t>
            </a:r>
            <a:r>
              <a:rPr lang="es-ES" sz="1600" u="sng" kern="0" dirty="0" err="1">
                <a:effectLst/>
                <a:latin typeface="Arial" panose="020B0604020202020204" pitchFamily="34" charset="0"/>
                <a:ea typeface="Times New Roman" panose="02020603050405020304" pitchFamily="18" charset="0"/>
                <a:hlinkClick r:id="rId9" tooltip="Wagner College">
                  <a:extLst>
                    <a:ext uri="{A12FA001-AC4F-418D-AE19-62706E023703}">
                      <ahyp:hlinkClr xmlns:ahyp="http://schemas.microsoft.com/office/drawing/2018/hyperlinkcolor" val="tx"/>
                    </a:ext>
                  </a:extLst>
                </a:hlinkClick>
              </a:rPr>
              <a:t>College</a:t>
            </a:r>
            <a:r>
              <a:rPr lang="es-ES" sz="1600" kern="0" dirty="0">
                <a:effectLst/>
                <a:latin typeface="Arial" panose="020B0604020202020204" pitchFamily="34" charset="0"/>
                <a:ea typeface="Times New Roman" panose="02020603050405020304" pitchFamily="18" charset="0"/>
              </a:rPr>
              <a:t>, </a:t>
            </a:r>
            <a:r>
              <a:rPr lang="es-ES" sz="1600" u="sng" kern="0" dirty="0" err="1">
                <a:effectLst/>
                <a:latin typeface="Arial" panose="020B0604020202020204" pitchFamily="34" charset="0"/>
                <a:ea typeface="Times New Roman" panose="02020603050405020304" pitchFamily="18" charset="0"/>
                <a:hlinkClick r:id="rId10" tooltip="Staten Island">
                  <a:extLst>
                    <a:ext uri="{A12FA001-AC4F-418D-AE19-62706E023703}">
                      <ahyp:hlinkClr xmlns:ahyp="http://schemas.microsoft.com/office/drawing/2018/hyperlinkcolor" val="tx"/>
                    </a:ext>
                  </a:extLst>
                </a:hlinkClick>
              </a:rPr>
              <a:t>Staten</a:t>
            </a:r>
            <a:r>
              <a:rPr lang="es-ES" sz="1600" u="sng" kern="0" dirty="0">
                <a:effectLst/>
                <a:latin typeface="Arial" panose="020B0604020202020204" pitchFamily="34" charset="0"/>
                <a:ea typeface="Times New Roman" panose="02020603050405020304" pitchFamily="18" charset="0"/>
                <a:hlinkClick r:id="rId10" tooltip="Staten Island">
                  <a:extLst>
                    <a:ext uri="{A12FA001-AC4F-418D-AE19-62706E023703}">
                      <ahyp:hlinkClr xmlns:ahyp="http://schemas.microsoft.com/office/drawing/2018/hyperlinkcolor" val="tx"/>
                    </a:ext>
                  </a:extLst>
                </a:hlinkClick>
              </a:rPr>
              <a:t> Island</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where</a:t>
            </a:r>
            <a:r>
              <a:rPr lang="es-ES" sz="1600" kern="0" dirty="0">
                <a:effectLst/>
                <a:latin typeface="Arial" panose="020B0604020202020204" pitchFamily="34" charset="0"/>
                <a:ea typeface="Times New Roman" panose="02020603050405020304" pitchFamily="18" charset="0"/>
              </a:rPr>
              <a:t> he </a:t>
            </a:r>
            <a:r>
              <a:rPr lang="es-ES" sz="1600" kern="0" dirty="0" err="1">
                <a:effectLst/>
                <a:latin typeface="Arial" panose="020B0604020202020204" pitchFamily="34" charset="0"/>
                <a:ea typeface="Times New Roman" panose="02020603050405020304" pitchFamily="18" charset="0"/>
              </a:rPr>
              <a:t>worked</a:t>
            </a:r>
            <a:r>
              <a:rPr lang="es-ES" sz="1600" kern="0" dirty="0">
                <a:effectLst/>
                <a:latin typeface="Arial" panose="020B0604020202020204" pitchFamily="34" charset="0"/>
                <a:ea typeface="Times New Roman" panose="02020603050405020304" pitchFamily="18" charset="0"/>
              </a:rPr>
              <a:t> in </a:t>
            </a:r>
            <a:r>
              <a:rPr lang="es-ES" sz="1600" kern="0" dirty="0" err="1">
                <a:effectLst/>
                <a:latin typeface="Arial" panose="020B0604020202020204" pitchFamily="34" charset="0"/>
                <a:ea typeface="Times New Roman" panose="02020603050405020304" pitchFamily="18" charset="0"/>
              </a:rPr>
              <a:t>the</a:t>
            </a:r>
            <a:r>
              <a:rPr lang="es-ES" sz="1600" kern="0" dirty="0">
                <a:effectLst/>
                <a:latin typeface="Arial" panose="020B0604020202020204" pitchFamily="34" charset="0"/>
                <a:ea typeface="Times New Roman" panose="02020603050405020304" pitchFamily="18" charset="0"/>
              </a:rPr>
              <a:t> </a:t>
            </a:r>
            <a:r>
              <a:rPr lang="es-ES" sz="1600" u="sng" kern="0" dirty="0">
                <a:effectLst/>
                <a:latin typeface="Arial" panose="020B0604020202020204" pitchFamily="34" charset="0"/>
                <a:ea typeface="Times New Roman" panose="02020603050405020304" pitchFamily="18" charset="0"/>
                <a:hlinkClick r:id="rId11" tooltip="Planetarium">
                  <a:extLst>
                    <a:ext uri="{A12FA001-AC4F-418D-AE19-62706E023703}">
                      <ahyp:hlinkClr xmlns:ahyp="http://schemas.microsoft.com/office/drawing/2018/hyperlinkcolor" val="tx"/>
                    </a:ext>
                  </a:extLst>
                </a:hlinkClick>
              </a:rPr>
              <a:t>planetarium</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His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master's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degree</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is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from</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the</a:t>
            </a:r>
            <a:r>
              <a:rPr lang="es-ES" sz="1600" kern="0" dirty="0">
                <a:effectLst/>
                <a:latin typeface="Arial" panose="020B0604020202020204" pitchFamily="34" charset="0"/>
                <a:ea typeface="Times New Roman" panose="02020603050405020304" pitchFamily="18" charset="0"/>
              </a:rPr>
              <a:t> </a:t>
            </a:r>
            <a:r>
              <a:rPr lang="es-ES" sz="1600" u="sng" kern="0" dirty="0" err="1">
                <a:effectLst/>
                <a:latin typeface="Arial" panose="020B0604020202020204" pitchFamily="34" charset="0"/>
                <a:ea typeface="Times New Roman" panose="02020603050405020304" pitchFamily="18" charset="0"/>
                <a:hlinkClick r:id="rId12" tooltip="University of Toledo">
                  <a:extLst>
                    <a:ext uri="{A12FA001-AC4F-418D-AE19-62706E023703}">
                      <ahyp:hlinkClr xmlns:ahyp="http://schemas.microsoft.com/office/drawing/2018/hyperlinkcolor" val="tx"/>
                    </a:ext>
                  </a:extLst>
                </a:hlinkClick>
              </a:rPr>
              <a:t>University</a:t>
            </a:r>
            <a:r>
              <a:rPr lang="es-ES" sz="1600" u="sng" kern="0" dirty="0">
                <a:effectLst/>
                <a:latin typeface="Arial" panose="020B0604020202020204" pitchFamily="34" charset="0"/>
                <a:ea typeface="Times New Roman" panose="02020603050405020304" pitchFamily="18" charset="0"/>
                <a:hlinkClick r:id="rId12" tooltip="University of Toledo">
                  <a:extLst>
                    <a:ext uri="{A12FA001-AC4F-418D-AE19-62706E023703}">
                      <ahyp:hlinkClr xmlns:ahyp="http://schemas.microsoft.com/office/drawing/2018/hyperlinkcolor" val="tx"/>
                    </a:ext>
                  </a:extLst>
                </a:hlinkClick>
              </a:rPr>
              <a:t> </a:t>
            </a:r>
            <a:r>
              <a:rPr lang="es-ES" sz="1600" u="sng" kern="0" dirty="0" err="1">
                <a:effectLst/>
                <a:latin typeface="Arial" panose="020B0604020202020204" pitchFamily="34" charset="0"/>
                <a:ea typeface="Times New Roman" panose="02020603050405020304" pitchFamily="18" charset="0"/>
                <a:hlinkClick r:id="rId12" tooltip="University of Toledo">
                  <a:extLst>
                    <a:ext uri="{A12FA001-AC4F-418D-AE19-62706E023703}">
                      <ahyp:hlinkClr xmlns:ahyp="http://schemas.microsoft.com/office/drawing/2018/hyperlinkcolor" val="tx"/>
                    </a:ext>
                  </a:extLst>
                </a:hlinkClick>
              </a:rPr>
              <a:t>of</a:t>
            </a:r>
            <a:r>
              <a:rPr lang="es-ES" sz="1600" u="sng" kern="0" dirty="0">
                <a:effectLst/>
                <a:latin typeface="Arial" panose="020B0604020202020204" pitchFamily="34" charset="0"/>
                <a:ea typeface="Times New Roman" panose="02020603050405020304" pitchFamily="18" charset="0"/>
                <a:hlinkClick r:id="rId12" tooltip="University of Toledo">
                  <a:extLst>
                    <a:ext uri="{A12FA001-AC4F-418D-AE19-62706E023703}">
                      <ahyp:hlinkClr xmlns:ahyp="http://schemas.microsoft.com/office/drawing/2018/hyperlinkcolor" val="tx"/>
                    </a:ext>
                  </a:extLst>
                </a:hlinkClick>
              </a:rPr>
              <a:t> Toledo</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based</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on</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studies</a:t>
            </a:r>
            <a:r>
              <a:rPr lang="es-ES" sz="1600" kern="0" dirty="0">
                <a:effectLst/>
                <a:latin typeface="Arial" panose="020B0604020202020204" pitchFamily="34" charset="0"/>
                <a:ea typeface="Times New Roman" panose="02020603050405020304" pitchFamily="18" charset="0"/>
              </a:rPr>
              <a:t> he </a:t>
            </a:r>
            <a:r>
              <a:rPr lang="es-ES" sz="1600" kern="0" dirty="0" err="1">
                <a:effectLst/>
                <a:latin typeface="Arial" panose="020B0604020202020204" pitchFamily="34" charset="0"/>
                <a:ea typeface="Times New Roman" panose="02020603050405020304" pitchFamily="18" charset="0"/>
              </a:rPr>
              <a:t>did</a:t>
            </a:r>
            <a:r>
              <a:rPr lang="es-ES" sz="1600" kern="0" dirty="0">
                <a:effectLst/>
                <a:latin typeface="Arial" panose="020B0604020202020204" pitchFamily="34" charset="0"/>
                <a:ea typeface="Times New Roman" panose="02020603050405020304" pitchFamily="18" charset="0"/>
              </a:rPr>
              <a:t> at </a:t>
            </a:r>
            <a:r>
              <a:rPr lang="es-ES" sz="1600" u="sng" kern="0" dirty="0" err="1">
                <a:effectLst/>
                <a:latin typeface="Arial" panose="020B0604020202020204" pitchFamily="34" charset="0"/>
                <a:ea typeface="Times New Roman" panose="02020603050405020304" pitchFamily="18" charset="0"/>
                <a:hlinkClick r:id="rId13" tooltip="Kitt Peak Observatory">
                  <a:extLst>
                    <a:ext uri="{A12FA001-AC4F-418D-AE19-62706E023703}">
                      <ahyp:hlinkClr xmlns:ahyp="http://schemas.microsoft.com/office/drawing/2018/hyperlinkcolor" val="tx"/>
                    </a:ext>
                  </a:extLst>
                </a:hlinkClick>
              </a:rPr>
              <a:t>Kitt</a:t>
            </a:r>
            <a:r>
              <a:rPr lang="es-ES" sz="1600" u="sng" kern="0" dirty="0">
                <a:effectLst/>
                <a:latin typeface="Arial" panose="020B0604020202020204" pitchFamily="34" charset="0"/>
                <a:ea typeface="Times New Roman" panose="02020603050405020304" pitchFamily="18" charset="0"/>
                <a:hlinkClick r:id="rId13" tooltip="Kitt Peak Observatory">
                  <a:extLst>
                    <a:ext uri="{A12FA001-AC4F-418D-AE19-62706E023703}">
                      <ahyp:hlinkClr xmlns:ahyp="http://schemas.microsoft.com/office/drawing/2018/hyperlinkcolor" val="tx"/>
                    </a:ext>
                  </a:extLst>
                </a:hlinkClick>
              </a:rPr>
              <a:t> </a:t>
            </a:r>
            <a:r>
              <a:rPr lang="es-ES" sz="1600" u="sng" kern="0" dirty="0" err="1">
                <a:effectLst/>
                <a:latin typeface="Arial" panose="020B0604020202020204" pitchFamily="34" charset="0"/>
                <a:ea typeface="Times New Roman" panose="02020603050405020304" pitchFamily="18" charset="0"/>
                <a:hlinkClick r:id="rId13" tooltip="Kitt Peak Observatory">
                  <a:extLst>
                    <a:ext uri="{A12FA001-AC4F-418D-AE19-62706E023703}">
                      <ahyp:hlinkClr xmlns:ahyp="http://schemas.microsoft.com/office/drawing/2018/hyperlinkcolor" val="tx"/>
                    </a:ext>
                  </a:extLst>
                </a:hlinkClick>
              </a:rPr>
              <a:t>Peak</a:t>
            </a:r>
            <a:r>
              <a:rPr lang="es-ES" sz="1600" u="sng" kern="0" dirty="0">
                <a:effectLst/>
                <a:latin typeface="Arial" panose="020B0604020202020204" pitchFamily="34" charset="0"/>
                <a:ea typeface="Times New Roman" panose="02020603050405020304" pitchFamily="18" charset="0"/>
                <a:hlinkClick r:id="rId13" tooltip="Kitt Peak Observatory">
                  <a:extLst>
                    <a:ext uri="{A12FA001-AC4F-418D-AE19-62706E023703}">
                      <ahyp:hlinkClr xmlns:ahyp="http://schemas.microsoft.com/office/drawing/2018/hyperlinkcolor" val="tx"/>
                    </a:ext>
                  </a:extLst>
                </a:hlinkClick>
              </a:rPr>
              <a:t> </a:t>
            </a:r>
            <a:r>
              <a:rPr lang="es-ES" sz="1600" u="sng" kern="0" dirty="0" err="1">
                <a:effectLst/>
                <a:latin typeface="Arial" panose="020B0604020202020204" pitchFamily="34" charset="0"/>
                <a:ea typeface="Times New Roman" panose="02020603050405020304" pitchFamily="18" charset="0"/>
                <a:hlinkClick r:id="rId13" tooltip="Kitt Peak Observatory">
                  <a:extLst>
                    <a:ext uri="{A12FA001-AC4F-418D-AE19-62706E023703}">
                      <ahyp:hlinkClr xmlns:ahyp="http://schemas.microsoft.com/office/drawing/2018/hyperlinkcolor" val="tx"/>
                    </a:ext>
                  </a:extLst>
                </a:hlinkClick>
              </a:rPr>
              <a:t>Observatory</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of</a:t>
            </a:r>
            <a:r>
              <a:rPr lang="es-ES" sz="1600" kern="0" dirty="0">
                <a:effectLst/>
                <a:latin typeface="Arial" panose="020B0604020202020204" pitchFamily="34" charset="0"/>
                <a:ea typeface="Times New Roman" panose="02020603050405020304" pitchFamily="18" charset="0"/>
              </a:rPr>
              <a:t> eruptive and </a:t>
            </a:r>
            <a:r>
              <a:rPr lang="es-ES" sz="1600" kern="0" dirty="0" err="1">
                <a:effectLst/>
                <a:latin typeface="Arial" panose="020B0604020202020204" pitchFamily="34" charset="0"/>
                <a:ea typeface="Times New Roman" panose="02020603050405020304" pitchFamily="18" charset="0"/>
              </a:rPr>
              <a:t>flare</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stars</a:t>
            </a:r>
            <a:r>
              <a:rPr lang="es-ES" sz="1600" kern="0" dirty="0">
                <a:effectLst/>
                <a:latin typeface="Arial" panose="020B0604020202020204" pitchFamily="34" charset="0"/>
                <a:ea typeface="Times New Roman" panose="02020603050405020304" pitchFamily="18" charset="0"/>
              </a:rPr>
              <a:t> </a:t>
            </a:r>
            <a:r>
              <a:rPr lang="es-ES" sz="1600" kern="0" dirty="0" err="1">
                <a:effectLst/>
                <a:latin typeface="Arial" panose="020B0604020202020204" pitchFamily="34" charset="0"/>
                <a:ea typeface="Times New Roman" panose="02020603050405020304" pitchFamily="18" charset="0"/>
              </a:rPr>
              <a:t>among</a:t>
            </a:r>
            <a:r>
              <a:rPr lang="es-ES" sz="1600" kern="0" dirty="0">
                <a:effectLst/>
                <a:latin typeface="Arial" panose="020B0604020202020204" pitchFamily="34" charset="0"/>
                <a:ea typeface="Times New Roman" panose="02020603050405020304" pitchFamily="18" charset="0"/>
              </a:rPr>
              <a:t> </a:t>
            </a:r>
            <a:r>
              <a:rPr lang="es-ES" sz="1600" u="sng" kern="0" dirty="0">
                <a:effectLst/>
                <a:latin typeface="Arial" panose="020B0604020202020204" pitchFamily="34" charset="0"/>
                <a:ea typeface="Times New Roman" panose="02020603050405020304" pitchFamily="18" charset="0"/>
                <a:hlinkClick r:id="rId14" tooltip="Red dwarf">
                  <a:extLst>
                    <a:ext uri="{A12FA001-AC4F-418D-AE19-62706E023703}">
                      <ahyp:hlinkClr xmlns:ahyp="http://schemas.microsoft.com/office/drawing/2018/hyperlinkcolor" val="tx"/>
                    </a:ext>
                  </a:extLst>
                </a:hlinkClick>
              </a:rPr>
              <a:t>red </a:t>
            </a:r>
            <a:r>
              <a:rPr lang="es-ES" sz="1600" u="sng" kern="0" dirty="0" err="1">
                <a:effectLst/>
                <a:latin typeface="Arial" panose="020B0604020202020204" pitchFamily="34" charset="0"/>
                <a:ea typeface="Times New Roman" panose="02020603050405020304" pitchFamily="18" charset="0"/>
                <a:hlinkClick r:id="rId14" tooltip="Red dwarf">
                  <a:extLst>
                    <a:ext uri="{A12FA001-AC4F-418D-AE19-62706E023703}">
                      <ahyp:hlinkClr xmlns:ahyp="http://schemas.microsoft.com/office/drawing/2018/hyperlinkcolor" val="tx"/>
                    </a:ext>
                  </a:extLst>
                </a:hlinkClick>
              </a:rPr>
              <a:t>dwarfs</a:t>
            </a:r>
            <a:r>
              <a:rPr lang="es-ES" sz="1600" kern="0" dirty="0">
                <a:effectLst/>
                <a:latin typeface="Arial" panose="020B0604020202020204" pitchFamily="34" charset="0"/>
                <a:ea typeface="Times New Roman" panose="02020603050405020304" pitchFamily="18" charset="0"/>
              </a:rPr>
              <a:t>.</a:t>
            </a:r>
            <a:endParaRPr lang="es-ES" sz="1600" dirty="0">
              <a:latin typeface="Arial" panose="020B0604020202020204" pitchFamily="34" charset="0"/>
              <a:cs typeface="Arial" panose="020B0604020202020204" pitchFamily="34" charset="0"/>
            </a:endParaRPr>
          </a:p>
        </p:txBody>
      </p:sp>
      <p:pic>
        <p:nvPicPr>
          <p:cNvPr id="5" name="Imagen 4">
            <a:extLst>
              <a:ext uri="{FF2B5EF4-FFF2-40B4-BE49-F238E27FC236}">
                <a16:creationId xmlns:a16="http://schemas.microsoft.com/office/drawing/2014/main" id="{84FA267C-9200-AE98-D5A0-00AA2A7C0D18}"/>
              </a:ext>
            </a:extLst>
          </p:cNvPr>
          <p:cNvPicPr>
            <a:picLocks noChangeAspect="1"/>
          </p:cNvPicPr>
          <p:nvPr/>
        </p:nvPicPr>
        <p:blipFill>
          <a:blip r:embed="rId15"/>
          <a:stretch>
            <a:fillRect/>
          </a:stretch>
        </p:blipFill>
        <p:spPr>
          <a:xfrm>
            <a:off x="8939719" y="183946"/>
            <a:ext cx="3044757" cy="4108452"/>
          </a:xfrm>
          <a:prstGeom prst="rect">
            <a:avLst/>
          </a:prstGeom>
        </p:spPr>
      </p:pic>
      <p:sp>
        <p:nvSpPr>
          <p:cNvPr id="7" name="Marcador de número de diapositiva 12">
            <a:extLst>
              <a:ext uri="{FF2B5EF4-FFF2-40B4-BE49-F238E27FC236}">
                <a16:creationId xmlns:a16="http://schemas.microsoft.com/office/drawing/2014/main" id="{EB61F0F9-3172-0D6E-60CA-6104653C912F}"/>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6</a:t>
            </a:fld>
            <a:endParaRPr lang="es-ES" sz="2000" dirty="0"/>
          </a:p>
        </p:txBody>
      </p:sp>
    </p:spTree>
    <p:extLst>
      <p:ext uri="{BB962C8B-B14F-4D97-AF65-F5344CB8AC3E}">
        <p14:creationId xmlns:p14="http://schemas.microsoft.com/office/powerpoint/2010/main" val="2336452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Índice</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574772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	INTRODUCCIÓN</a:t>
            </a:r>
          </a:p>
          <a:p>
            <a:pPr algn="just"/>
            <a:endParaRPr lang="es-ES" sz="1750" dirty="0">
              <a:latin typeface="Arial" panose="020B0604020202020204" pitchFamily="34" charset="0"/>
              <a:cs typeface="Arial" panose="020B0604020202020204" pitchFamily="34" charset="0"/>
            </a:endParaRPr>
          </a:p>
          <a:p>
            <a:pPr algn="just"/>
            <a:r>
              <a:rPr lang="es-ES" sz="1750" b="1" dirty="0">
                <a:latin typeface="Arial" panose="020B0604020202020204" pitchFamily="34" charset="0"/>
                <a:cs typeface="Arial" panose="020B0604020202020204" pitchFamily="34" charset="0"/>
              </a:rPr>
              <a:t>	ALGORITMOS BÁSICOS: DIAS JULIANOS Y CALENDARIOS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FECHA DE SEMANA SANTA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DETERMINACIÓN DE LA POSICIÓN DE LA LUNA</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FRACCIÓN LUNAR</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FASES LUNARES.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ALGORÍTMICO</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PREDICCIÓN DE ECLIPSES. MÉTODO BASES DE DATOS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COLECCIÓN DE FASES LUNARES</a:t>
            </a: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	CONCLUSIONES Y PRÓXIMOS PASOS</a:t>
            </a:r>
          </a:p>
        </p:txBody>
      </p:sp>
      <p:sp>
        <p:nvSpPr>
          <p:cNvPr id="7" name="Marcador de número de diapositiva 12">
            <a:extLst>
              <a:ext uri="{FF2B5EF4-FFF2-40B4-BE49-F238E27FC236}">
                <a16:creationId xmlns:a16="http://schemas.microsoft.com/office/drawing/2014/main" id="{18B22A41-3ECF-4F4B-8366-974499F7D6F2}"/>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7</a:t>
            </a:fld>
            <a:endParaRPr lang="es-ES" sz="2000" dirty="0"/>
          </a:p>
        </p:txBody>
      </p:sp>
      <p:pic>
        <p:nvPicPr>
          <p:cNvPr id="8" name="Imagen 7">
            <a:extLst>
              <a:ext uri="{FF2B5EF4-FFF2-40B4-BE49-F238E27FC236}">
                <a16:creationId xmlns:a16="http://schemas.microsoft.com/office/drawing/2014/main" id="{49B421CE-42DF-F598-C6E9-891EF9D32D7F}"/>
              </a:ext>
            </a:extLst>
          </p:cNvPr>
          <p:cNvPicPr>
            <a:picLocks noChangeAspect="1"/>
          </p:cNvPicPr>
          <p:nvPr/>
        </p:nvPicPr>
        <p:blipFill>
          <a:blip r:embed="rId2"/>
          <a:stretch>
            <a:fillRect/>
          </a:stretch>
        </p:blipFill>
        <p:spPr>
          <a:xfrm>
            <a:off x="11108987" y="18238"/>
            <a:ext cx="1050182" cy="797778"/>
          </a:xfrm>
          <a:prstGeom prst="rect">
            <a:avLst/>
          </a:prstGeom>
        </p:spPr>
      </p:pic>
    </p:spTree>
    <p:extLst>
      <p:ext uri="{BB962C8B-B14F-4D97-AF65-F5344CB8AC3E}">
        <p14:creationId xmlns:p14="http://schemas.microsoft.com/office/powerpoint/2010/main" val="1143347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Algoritmos básicos. Días Julianos y calendarios</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630942"/>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Definición de día juliano: Es el número de días y fracción transcurridos desde el mediodía del uno de Enero del año 4713 a. C</a:t>
            </a:r>
          </a:p>
        </p:txBody>
      </p:sp>
      <p:pic>
        <p:nvPicPr>
          <p:cNvPr id="6" name="Imagen 5">
            <a:extLst>
              <a:ext uri="{FF2B5EF4-FFF2-40B4-BE49-F238E27FC236}">
                <a16:creationId xmlns:a16="http://schemas.microsoft.com/office/drawing/2014/main" id="{87A7D16C-3654-DC9E-9A7F-5B6FB879601B}"/>
              </a:ext>
            </a:extLst>
          </p:cNvPr>
          <p:cNvPicPr>
            <a:picLocks noChangeAspect="1"/>
          </p:cNvPicPr>
          <p:nvPr/>
        </p:nvPicPr>
        <p:blipFill>
          <a:blip r:embed="rId2"/>
          <a:stretch>
            <a:fillRect/>
          </a:stretch>
        </p:blipFill>
        <p:spPr>
          <a:xfrm>
            <a:off x="7262418" y="1650459"/>
            <a:ext cx="4673262" cy="4633610"/>
          </a:xfrm>
          <a:prstGeom prst="rect">
            <a:avLst/>
          </a:prstGeom>
          <a:ln>
            <a:solidFill>
              <a:schemeClr val="accent1">
                <a:shade val="15000"/>
              </a:schemeClr>
            </a:solidFill>
          </a:ln>
        </p:spPr>
      </p:pic>
      <p:sp>
        <p:nvSpPr>
          <p:cNvPr id="7" name="CuadroTexto 6">
            <a:extLst>
              <a:ext uri="{FF2B5EF4-FFF2-40B4-BE49-F238E27FC236}">
                <a16:creationId xmlns:a16="http://schemas.microsoft.com/office/drawing/2014/main" id="{7D2CCA5C-77E4-F317-5C17-C6E635187556}"/>
              </a:ext>
            </a:extLst>
          </p:cNvPr>
          <p:cNvSpPr txBox="1"/>
          <p:nvPr/>
        </p:nvSpPr>
        <p:spPr>
          <a:xfrm>
            <a:off x="118353" y="1650458"/>
            <a:ext cx="7050932" cy="5209118"/>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¿Por qué el </a:t>
            </a:r>
            <a:r>
              <a:rPr lang="es-ES" sz="1750" i="1" dirty="0">
                <a:latin typeface="Arial" panose="020B0604020202020204" pitchFamily="34" charset="0"/>
                <a:cs typeface="Arial" panose="020B0604020202020204" pitchFamily="34" charset="0"/>
              </a:rPr>
              <a:t>calendario juliano</a:t>
            </a:r>
            <a:r>
              <a:rPr lang="es-ES" sz="1750" dirty="0">
                <a:latin typeface="Arial" panose="020B0604020202020204" pitchFamily="34" charset="0"/>
                <a:cs typeface="Arial" panose="020B0604020202020204" pitchFamily="34" charset="0"/>
              </a:rPr>
              <a:t> empieza en esa fecha? Es cuando coinciden simultáneamente:</a:t>
            </a:r>
          </a:p>
          <a:p>
            <a:pPr algn="just"/>
            <a:endParaRPr lang="es-ES" sz="1750" dirty="0">
              <a:latin typeface="Arial" panose="020B0604020202020204" pitchFamily="34" charset="0"/>
              <a:cs typeface="Arial" panose="020B0604020202020204" pitchFamily="34" charset="0"/>
            </a:endParaRPr>
          </a:p>
          <a:p>
            <a:pPr marL="285750" indent="-285750" algn="just">
              <a:buFontTx/>
              <a:buChar char="-"/>
            </a:pPr>
            <a:r>
              <a:rPr lang="es-ES" sz="1750" dirty="0">
                <a:latin typeface="Arial" panose="020B0604020202020204" pitchFamily="34" charset="0"/>
                <a:cs typeface="Arial" panose="020B0604020202020204" pitchFamily="34" charset="0"/>
              </a:rPr>
              <a:t>El </a:t>
            </a:r>
            <a:r>
              <a:rPr lang="es-ES" sz="1750" i="1" dirty="0" err="1">
                <a:latin typeface="Arial" panose="020B0604020202020204" pitchFamily="34" charset="0"/>
                <a:cs typeface="Arial" panose="020B0604020202020204" pitchFamily="34" charset="0"/>
              </a:rPr>
              <a:t>indiction</a:t>
            </a:r>
            <a:r>
              <a:rPr lang="es-ES" sz="1750" dirty="0">
                <a:latin typeface="Arial" panose="020B0604020202020204" pitchFamily="34" charset="0"/>
                <a:cs typeface="Arial" panose="020B0604020202020204" pitchFamily="34" charset="0"/>
              </a:rPr>
              <a:t>: período de 15 años introducido por el emperador Constantino en el 312 d.C. que tuvo importancia también en la Edad Media para la recaudación de impuestos</a:t>
            </a:r>
          </a:p>
          <a:p>
            <a:pPr marL="285750" indent="-285750" algn="just">
              <a:buFontTx/>
              <a:buChar char="-"/>
            </a:pPr>
            <a:endParaRPr lang="es-ES" sz="1750" i="1" dirty="0">
              <a:latin typeface="Arial" panose="020B0604020202020204" pitchFamily="34" charset="0"/>
              <a:cs typeface="Arial" panose="020B0604020202020204" pitchFamily="34" charset="0"/>
            </a:endParaRPr>
          </a:p>
          <a:p>
            <a:pPr marL="285750" indent="-285750" algn="just">
              <a:buFontTx/>
              <a:buChar char="-"/>
            </a:pPr>
            <a:r>
              <a:rPr lang="es-ES" sz="1750" i="1" dirty="0">
                <a:latin typeface="Arial" panose="020B0604020202020204" pitchFamily="34" charset="0"/>
                <a:cs typeface="Arial" panose="020B0604020202020204" pitchFamily="34" charset="0"/>
              </a:rPr>
              <a:t>Golden </a:t>
            </a:r>
            <a:r>
              <a:rPr lang="es-ES" sz="1750" i="1" dirty="0" err="1">
                <a:latin typeface="Arial" panose="020B0604020202020204" pitchFamily="34" charset="0"/>
                <a:cs typeface="Arial" panose="020B0604020202020204" pitchFamily="34" charset="0"/>
              </a:rPr>
              <a:t>number</a:t>
            </a:r>
            <a:r>
              <a:rPr lang="es-ES" sz="1750" dirty="0">
                <a:latin typeface="Arial" panose="020B0604020202020204" pitchFamily="34" charset="0"/>
                <a:cs typeface="Arial" panose="020B0604020202020204" pitchFamily="34" charset="0"/>
              </a:rPr>
              <a:t>: Se basa en el hecho calculado por </a:t>
            </a:r>
            <a:r>
              <a:rPr lang="es-ES" sz="1750" dirty="0" err="1">
                <a:latin typeface="Arial" panose="020B0604020202020204" pitchFamily="34" charset="0"/>
                <a:cs typeface="Arial" panose="020B0604020202020204" pitchFamily="34" charset="0"/>
              </a:rPr>
              <a:t>Metón</a:t>
            </a:r>
            <a:r>
              <a:rPr lang="es-ES" sz="1750" dirty="0">
                <a:latin typeface="Arial" panose="020B0604020202020204" pitchFamily="34" charset="0"/>
                <a:cs typeface="Arial" panose="020B0604020202020204" pitchFamily="34" charset="0"/>
              </a:rPr>
              <a:t> de que cada 19 años se corresponde a 235 meses lunares</a:t>
            </a:r>
          </a:p>
          <a:p>
            <a:pPr marL="285750" indent="-285750" algn="just">
              <a:buFontTx/>
              <a:buChar char="-"/>
            </a:pPr>
            <a:endParaRPr lang="es-ES" sz="1750" i="1" dirty="0">
              <a:latin typeface="Arial" panose="020B0604020202020204" pitchFamily="34" charset="0"/>
              <a:cs typeface="Arial" panose="020B0604020202020204" pitchFamily="34" charset="0"/>
            </a:endParaRPr>
          </a:p>
          <a:p>
            <a:pPr marL="285750" indent="-285750" algn="just">
              <a:buFontTx/>
              <a:buChar char="-"/>
            </a:pPr>
            <a:r>
              <a:rPr lang="es-ES" sz="1750" i="1" dirty="0">
                <a:latin typeface="Arial" panose="020B0604020202020204" pitchFamily="34" charset="0"/>
                <a:cs typeface="Arial" panose="020B0604020202020204" pitchFamily="34" charset="0"/>
              </a:rPr>
              <a:t>Solar </a:t>
            </a:r>
            <a:r>
              <a:rPr lang="es-ES" sz="1750" i="1" dirty="0" err="1">
                <a:latin typeface="Arial" panose="020B0604020202020204" pitchFamily="34" charset="0"/>
                <a:cs typeface="Arial" panose="020B0604020202020204" pitchFamily="34" charset="0"/>
              </a:rPr>
              <a:t>number</a:t>
            </a:r>
            <a:r>
              <a:rPr lang="es-ES" sz="1750" dirty="0">
                <a:latin typeface="Arial" panose="020B0604020202020204" pitchFamily="34" charset="0"/>
                <a:cs typeface="Arial" panose="020B0604020202020204" pitchFamily="34" charset="0"/>
              </a:rPr>
              <a:t>: es un ciclo solar de 28 años en el que los días de la semana se repiten año tras año</a:t>
            </a:r>
          </a:p>
          <a:p>
            <a:pPr algn="just"/>
            <a:endParaRPr lang="es-ES" sz="1750" i="1"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rPr>
              <a:t>Pues cuando coinciden las 3 cantidades anteriores es justamente en la fecha anterior, la cual es anterior al momento de la creación del mundo según James </a:t>
            </a:r>
            <a:r>
              <a:rPr lang="es-ES" sz="1750" dirty="0" err="1">
                <a:latin typeface="Arial" panose="020B0604020202020204" pitchFamily="34" charset="0"/>
                <a:cs typeface="Arial" panose="020B0604020202020204" pitchFamily="34" charset="0"/>
              </a:rPr>
              <a:t>Ussher</a:t>
            </a:r>
            <a:endParaRPr lang="es-ES" sz="1750" dirty="0">
              <a:latin typeface="Arial" panose="020B0604020202020204" pitchFamily="34" charset="0"/>
              <a:cs typeface="Arial" panose="020B0604020202020204" pitchFamily="34" charset="0"/>
            </a:endParaRPr>
          </a:p>
          <a:p>
            <a:pPr algn="just"/>
            <a:endParaRPr lang="es-ES" sz="1750" dirty="0">
              <a:latin typeface="Arial" panose="020B0604020202020204" pitchFamily="34" charset="0"/>
              <a:cs typeface="Arial" panose="020B0604020202020204" pitchFamily="34" charset="0"/>
            </a:endParaRPr>
          </a:p>
          <a:p>
            <a:pPr algn="just"/>
            <a:r>
              <a:rPr lang="es-ES" sz="1750" dirty="0">
                <a:latin typeface="Arial" panose="020B0604020202020204" pitchFamily="34" charset="0"/>
                <a:cs typeface="Arial" panose="020B0604020202020204" pitchFamily="34" charset="0"/>
                <a:hlinkClick r:id="rId3"/>
              </a:rPr>
              <a:t>https://answersingenesis.org/es/biblia/el-nacimiento-del-mundo-4004-antes-de-cristo/</a:t>
            </a:r>
            <a:r>
              <a:rPr lang="es-ES" sz="1750" dirty="0">
                <a:latin typeface="Arial" panose="020B0604020202020204" pitchFamily="34" charset="0"/>
                <a:cs typeface="Arial" panose="020B0604020202020204" pitchFamily="34" charset="0"/>
              </a:rPr>
              <a:t> </a:t>
            </a:r>
          </a:p>
        </p:txBody>
      </p:sp>
      <p:sp>
        <p:nvSpPr>
          <p:cNvPr id="8" name="Marcador de número de diapositiva 12">
            <a:extLst>
              <a:ext uri="{FF2B5EF4-FFF2-40B4-BE49-F238E27FC236}">
                <a16:creationId xmlns:a16="http://schemas.microsoft.com/office/drawing/2014/main" id="{4613C3DC-047B-061A-4665-1A0046ADC615}"/>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8</a:t>
            </a:fld>
            <a:endParaRPr lang="es-ES" sz="2000" dirty="0"/>
          </a:p>
        </p:txBody>
      </p:sp>
    </p:spTree>
    <p:extLst>
      <p:ext uri="{BB962C8B-B14F-4D97-AF65-F5344CB8AC3E}">
        <p14:creationId xmlns:p14="http://schemas.microsoft.com/office/powerpoint/2010/main" val="3165622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4D9C74-107D-749E-EC53-E8F8B8D1BA65}"/>
              </a:ext>
            </a:extLst>
          </p:cNvPr>
          <p:cNvSpPr>
            <a:spLocks noGrp="1"/>
          </p:cNvSpPr>
          <p:nvPr>
            <p:ph type="ctrTitle"/>
          </p:nvPr>
        </p:nvSpPr>
        <p:spPr>
          <a:xfrm>
            <a:off x="0" y="20117"/>
            <a:ext cx="12192000" cy="563544"/>
          </a:xfrm>
        </p:spPr>
        <p:txBody>
          <a:bodyPr>
            <a:normAutofit/>
          </a:bodyPr>
          <a:lstStyle/>
          <a:p>
            <a:pPr algn="l"/>
            <a:r>
              <a:rPr lang="es-ES" sz="3000" b="1" dirty="0">
                <a:latin typeface="Arial" panose="020B0604020202020204" pitchFamily="34" charset="0"/>
                <a:cs typeface="Arial" panose="020B0604020202020204" pitchFamily="34" charset="0"/>
              </a:rPr>
              <a:t>Algoritmos básicos. Días Julianos y calendarios</a:t>
            </a:r>
            <a:endParaRPr lang="es-ES" sz="2500" b="1" dirty="0">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id="{CC241D05-D2EF-6866-632F-ED12B2F3B321}"/>
              </a:ext>
            </a:extLst>
          </p:cNvPr>
          <p:cNvSpPr txBox="1"/>
          <p:nvPr/>
        </p:nvSpPr>
        <p:spPr>
          <a:xfrm>
            <a:off x="118353" y="846307"/>
            <a:ext cx="11955294" cy="361637"/>
          </a:xfrm>
          <a:prstGeom prst="rect">
            <a:avLst/>
          </a:prstGeom>
          <a:noFill/>
        </p:spPr>
        <p:txBody>
          <a:bodyPr wrap="square" rtlCol="0">
            <a:spAutoFit/>
          </a:bodyPr>
          <a:lstStyle/>
          <a:p>
            <a:pPr algn="just"/>
            <a:r>
              <a:rPr lang="es-ES" sz="1750" dirty="0">
                <a:latin typeface="Arial" panose="020B0604020202020204" pitchFamily="34" charset="0"/>
                <a:cs typeface="Arial" panose="020B0604020202020204" pitchFamily="34" charset="0"/>
              </a:rPr>
              <a:t>Muestra 01: Fechas y cuenta de días</a:t>
            </a:r>
          </a:p>
        </p:txBody>
      </p:sp>
      <p:pic>
        <p:nvPicPr>
          <p:cNvPr id="11" name="Imagen 10">
            <a:extLst>
              <a:ext uri="{FF2B5EF4-FFF2-40B4-BE49-F238E27FC236}">
                <a16:creationId xmlns:a16="http://schemas.microsoft.com/office/drawing/2014/main" id="{559B816C-6E64-89B5-25D9-117F2371FE47}"/>
              </a:ext>
            </a:extLst>
          </p:cNvPr>
          <p:cNvPicPr>
            <a:picLocks noChangeAspect="1"/>
          </p:cNvPicPr>
          <p:nvPr/>
        </p:nvPicPr>
        <p:blipFill>
          <a:blip r:embed="rId2"/>
          <a:stretch>
            <a:fillRect/>
          </a:stretch>
        </p:blipFill>
        <p:spPr>
          <a:xfrm>
            <a:off x="207118" y="4500619"/>
            <a:ext cx="10182022" cy="2272477"/>
          </a:xfrm>
          <a:prstGeom prst="rect">
            <a:avLst/>
          </a:prstGeom>
          <a:ln>
            <a:solidFill>
              <a:srgbClr val="00B0F0"/>
            </a:solidFill>
          </a:ln>
        </p:spPr>
      </p:pic>
      <p:pic>
        <p:nvPicPr>
          <p:cNvPr id="13" name="Imagen 12">
            <a:extLst>
              <a:ext uri="{FF2B5EF4-FFF2-40B4-BE49-F238E27FC236}">
                <a16:creationId xmlns:a16="http://schemas.microsoft.com/office/drawing/2014/main" id="{FE7D0E19-DA13-6091-98B7-4AC5E1C7D605}"/>
              </a:ext>
            </a:extLst>
          </p:cNvPr>
          <p:cNvPicPr>
            <a:picLocks noChangeAspect="1"/>
          </p:cNvPicPr>
          <p:nvPr/>
        </p:nvPicPr>
        <p:blipFill>
          <a:blip r:embed="rId3"/>
          <a:stretch>
            <a:fillRect/>
          </a:stretch>
        </p:blipFill>
        <p:spPr>
          <a:xfrm>
            <a:off x="207118" y="1285875"/>
            <a:ext cx="10110349" cy="2459274"/>
          </a:xfrm>
          <a:prstGeom prst="rect">
            <a:avLst/>
          </a:prstGeom>
          <a:ln>
            <a:solidFill>
              <a:srgbClr val="00B0F0"/>
            </a:solidFill>
          </a:ln>
        </p:spPr>
      </p:pic>
      <p:pic>
        <p:nvPicPr>
          <p:cNvPr id="14" name="Imagen 13">
            <a:extLst>
              <a:ext uri="{FF2B5EF4-FFF2-40B4-BE49-F238E27FC236}">
                <a16:creationId xmlns:a16="http://schemas.microsoft.com/office/drawing/2014/main" id="{53D7ABBA-2C23-C419-3F25-95934A0C4BF7}"/>
              </a:ext>
            </a:extLst>
          </p:cNvPr>
          <p:cNvPicPr>
            <a:picLocks noChangeAspect="1"/>
          </p:cNvPicPr>
          <p:nvPr/>
        </p:nvPicPr>
        <p:blipFill>
          <a:blip r:embed="rId4"/>
          <a:stretch>
            <a:fillRect/>
          </a:stretch>
        </p:blipFill>
        <p:spPr>
          <a:xfrm>
            <a:off x="7240622" y="2972024"/>
            <a:ext cx="4744260" cy="1414298"/>
          </a:xfrm>
          <a:prstGeom prst="rect">
            <a:avLst/>
          </a:prstGeom>
          <a:ln>
            <a:solidFill>
              <a:srgbClr val="00B0F0"/>
            </a:solidFill>
          </a:ln>
        </p:spPr>
      </p:pic>
      <p:sp>
        <p:nvSpPr>
          <p:cNvPr id="6" name="Marcador de número de diapositiva 12">
            <a:extLst>
              <a:ext uri="{FF2B5EF4-FFF2-40B4-BE49-F238E27FC236}">
                <a16:creationId xmlns:a16="http://schemas.microsoft.com/office/drawing/2014/main" id="{D8E18B7E-E7A6-434C-1460-130D27180F3D}"/>
              </a:ext>
            </a:extLst>
          </p:cNvPr>
          <p:cNvSpPr>
            <a:spLocks noGrp="1"/>
          </p:cNvSpPr>
          <p:nvPr>
            <p:ph type="sldNum" sz="quarter" idx="12"/>
          </p:nvPr>
        </p:nvSpPr>
        <p:spPr>
          <a:xfrm>
            <a:off x="11595370" y="6381345"/>
            <a:ext cx="581650" cy="472084"/>
          </a:xfrm>
        </p:spPr>
        <p:txBody>
          <a:bodyPr/>
          <a:lstStyle/>
          <a:p>
            <a:fld id="{55BEB4FE-4310-40AC-AB06-420B71A4779E}" type="slidenum">
              <a:rPr lang="es-ES" sz="2000" smtClean="0"/>
              <a:t>9</a:t>
            </a:fld>
            <a:endParaRPr lang="es-ES" sz="2000" dirty="0"/>
          </a:p>
        </p:txBody>
      </p:sp>
    </p:spTree>
    <p:extLst>
      <p:ext uri="{BB962C8B-B14F-4D97-AF65-F5344CB8AC3E}">
        <p14:creationId xmlns:p14="http://schemas.microsoft.com/office/powerpoint/2010/main" val="977229129"/>
      </p:ext>
    </p:extLst>
  </p:cSld>
  <p:clrMapOvr>
    <a:masterClrMapping/>
  </p:clrMapOvr>
</p:sld>
</file>

<file path=ppt/theme/theme1.xml><?xml version="1.0" encoding="utf-8"?>
<a:theme xmlns:a="http://schemas.openxmlformats.org/drawingml/2006/main" name="Metropolitano">
  <a:themeElements>
    <a:clrScheme name="Metropolitano">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Metropolitan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o">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44E3BB9A-3BF5-4BE4-90CF-48BFABC7851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TM03457491[[fn=Metropolitano]]</Template>
  <TotalTime>29634</TotalTime>
  <Words>4237</Words>
  <Application>Microsoft Office PowerPoint</Application>
  <PresentationFormat>Panorámica</PresentationFormat>
  <Paragraphs>713</Paragraphs>
  <Slides>47</Slides>
  <Notes>3</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47</vt:i4>
      </vt:variant>
    </vt:vector>
  </HeadingPairs>
  <TitlesOfParts>
    <vt:vector size="51" baseType="lpstr">
      <vt:lpstr>Aptos</vt:lpstr>
      <vt:lpstr>Arial</vt:lpstr>
      <vt:lpstr>Calibri Light</vt:lpstr>
      <vt:lpstr>Metropolitano</vt:lpstr>
      <vt:lpstr>Presentación de PowerPoint</vt:lpstr>
      <vt:lpstr>Índice</vt:lpstr>
      <vt:lpstr>Introducción: ¿Cómo empezó todo?</vt:lpstr>
      <vt:lpstr>Introducción: Aspectos Básicos de R</vt:lpstr>
      <vt:lpstr>Introducción: Astronomical Algorithms</vt:lpstr>
      <vt:lpstr>Introducción: ¿Quién es Mr Eclipse?</vt:lpstr>
      <vt:lpstr>Índice</vt:lpstr>
      <vt:lpstr>Algoritmos básicos. Días Julianos y calendarios</vt:lpstr>
      <vt:lpstr>Algoritmos básicos. Días Julianos y calendarios</vt:lpstr>
      <vt:lpstr>Algoritmos básicos. Días Julianos y calendarios</vt:lpstr>
      <vt:lpstr>Índice</vt:lpstr>
      <vt:lpstr>Determinación de la fecha de Semana Santa</vt:lpstr>
      <vt:lpstr>Determinación de la fecha de Semana Santa</vt:lpstr>
      <vt:lpstr>Índice</vt:lpstr>
      <vt:lpstr>Determinación de la posición de la Luna</vt:lpstr>
      <vt:lpstr>Determinación de la posición de la Luna</vt:lpstr>
      <vt:lpstr>Determinación de la posición de la Luna</vt:lpstr>
      <vt:lpstr>Determinación de la posición de la Luna</vt:lpstr>
      <vt:lpstr>Determinación de la posición de la Luna</vt:lpstr>
      <vt:lpstr>Determinación de la posición de la Luna</vt:lpstr>
      <vt:lpstr>Determinación de la posición de la Luna</vt:lpstr>
      <vt:lpstr>Determinación de la posición de la Luna</vt:lpstr>
      <vt:lpstr>Determinación de la posición de la Luna</vt:lpstr>
      <vt:lpstr>Determinación de la posición de la Luna</vt:lpstr>
      <vt:lpstr>Índice</vt:lpstr>
      <vt:lpstr>Parte 4: Fracción lunar</vt:lpstr>
      <vt:lpstr>Parte 4: Fracción lunar</vt:lpstr>
      <vt:lpstr>Parte 4: Fracción lunar</vt:lpstr>
      <vt:lpstr>Parte 4: Fracción lunar</vt:lpstr>
      <vt:lpstr>Índice</vt:lpstr>
      <vt:lpstr>Parte 5: Fases lunares. Método algorítmico</vt:lpstr>
      <vt:lpstr>Parte 5: Fases lunares. Método algorítmico</vt:lpstr>
      <vt:lpstr>Parte 5: Fases lunares. Método algorítmico</vt:lpstr>
      <vt:lpstr>Índice</vt:lpstr>
      <vt:lpstr>Parte 5: Fases lunares. Método Base de datos</vt:lpstr>
      <vt:lpstr>Índice</vt:lpstr>
      <vt:lpstr>Parte 6: Predicción de Eclipses. Método algorítmico</vt:lpstr>
      <vt:lpstr>Parte 6: Predicción de Eclipses. Método algorítmico</vt:lpstr>
      <vt:lpstr>Parte 6: Predicción de Eclipses. Método algorítmico</vt:lpstr>
      <vt:lpstr>Parte 6: Predicción de Eclipses. Método algorítmico</vt:lpstr>
      <vt:lpstr>Parte 6: Predicción de Eclipses. Método algorítmico</vt:lpstr>
      <vt:lpstr>Índice</vt:lpstr>
      <vt:lpstr>Parte 7: Predicción de Eclipses. Método Base de datos</vt:lpstr>
      <vt:lpstr>Índice</vt:lpstr>
      <vt:lpstr>Parte 8: Colección de fases lunares</vt:lpstr>
      <vt:lpstr>Índice</vt:lpstr>
      <vt:lpstr>CONCLUSIONES Y PRÓXIMOS PASOS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Funciones para el desarrollo de aplicaciones lunares</dc:title>
  <dc:creator>Francisco Rodríguez</dc:creator>
  <cp:lastModifiedBy>Francisco Rodríguez</cp:lastModifiedBy>
  <cp:revision>50</cp:revision>
  <dcterms:created xsi:type="dcterms:W3CDTF">2024-04-06T07:43:07Z</dcterms:created>
  <dcterms:modified xsi:type="dcterms:W3CDTF">2024-09-24T21:05:35Z</dcterms:modified>
</cp:coreProperties>
</file>

<file path=docProps/thumbnail.jpeg>
</file>